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61" r:id="rId17"/>
  </p:sldIdLst>
  <p:sldSz cx="9144000" cy="6858000" type="screen4x3"/>
  <p:notesSz cx="6858000" cy="9144000"/>
  <p:defaultTextStyle>
    <a:defPPr>
      <a:defRPr lang="es-E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99" autoAdjust="0"/>
    <p:restoredTop sz="94660"/>
  </p:normalViewPr>
  <p:slideViewPr>
    <p:cSldViewPr snapToGrid="0">
      <p:cViewPr varScale="1">
        <p:scale>
          <a:sx n="108" d="100"/>
          <a:sy n="108" d="100"/>
        </p:scale>
        <p:origin x="168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lvl1pPr>
              <a:defRPr>
                <a:solidFill>
                  <a:srgbClr val="0070C0"/>
                </a:solidFill>
              </a:defRPr>
            </a:lvl1pPr>
          </a:lstStyle>
          <a:p>
            <a:r>
              <a:rPr lang="es-ES"/>
              <a:t>Haga clic para modificar el estilo de título del patrón</a:t>
            </a:r>
            <a:endParaRPr lang="es-ES" dirty="0"/>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521B5-F996-4295-9589-2D0A661AB09E}"/>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060EF0E1-7F50-462B-B268-C1F29D649D45}"/>
              </a:ext>
            </a:extLst>
          </p:cNvPr>
          <p:cNvSpPr>
            <a:spLocks noGrp="1"/>
          </p:cNvSpPr>
          <p:nvPr>
            <p:ph type="ftr" sz="quarter" idx="11"/>
          </p:nvPr>
        </p:nvSpPr>
        <p:spPr/>
        <p:txBody>
          <a:bodyPr/>
          <a:lstStyle>
            <a:lvl1pPr>
              <a:defRPr/>
            </a:lvl1pPr>
          </a:lstStyle>
          <a:p>
            <a:endParaRPr lang="es-CL"/>
          </a:p>
        </p:txBody>
      </p:sp>
      <p:sp>
        <p:nvSpPr>
          <p:cNvPr id="6" name="Marcador de número de diapositiva 5">
            <a:extLst>
              <a:ext uri="{FF2B5EF4-FFF2-40B4-BE49-F238E27FC236}">
                <a16:creationId xmlns:a16="http://schemas.microsoft.com/office/drawing/2014/main" id="{DC5BDB11-609B-480F-B1E0-930EB5985AD7}"/>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07616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1953491" y="274638"/>
            <a:ext cx="6492241" cy="523384"/>
          </a:xfrm>
        </p:spPr>
        <p:txBody>
          <a:bodyPr/>
          <a:lstStyle>
            <a:lvl1pPr>
              <a:defRPr sz="2800">
                <a:solidFill>
                  <a:schemeClr val="bg1"/>
                </a:solidFill>
              </a:defRPr>
            </a:lvl1pPr>
          </a:lstStyle>
          <a:p>
            <a:r>
              <a:rPr lang="es-ES"/>
              <a:t>Haga clic para modificar el estilo de título del patrón</a:t>
            </a:r>
            <a:endParaRPr lang="es-ES" dirty="0"/>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03F7CE1-618A-4BF9-8A26-758DB8272535}"/>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758160C9-DDEC-4348-A8F1-E0F8FE24359B}"/>
              </a:ext>
            </a:extLst>
          </p:cNvPr>
          <p:cNvSpPr>
            <a:spLocks noGrp="1"/>
          </p:cNvSpPr>
          <p:nvPr>
            <p:ph type="ftr" sz="quarter" idx="11"/>
          </p:nvPr>
        </p:nvSpPr>
        <p:spPr/>
        <p:txBody>
          <a:bodyPr/>
          <a:lstStyle>
            <a:lvl1pPr>
              <a:defRPr/>
            </a:lvl1pPr>
          </a:lstStyle>
          <a:p>
            <a:endParaRPr lang="es-CL"/>
          </a:p>
        </p:txBody>
      </p:sp>
      <p:sp>
        <p:nvSpPr>
          <p:cNvPr id="6" name="Marcador de número de diapositiva 5">
            <a:extLst>
              <a:ext uri="{FF2B5EF4-FFF2-40B4-BE49-F238E27FC236}">
                <a16:creationId xmlns:a16="http://schemas.microsoft.com/office/drawing/2014/main" id="{046150E0-9C24-4657-81E2-181D4C3B5ADF}"/>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699895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EAC7E34-390B-49E8-BCD2-9A1D93FEC50D}"/>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94711099-79A8-4477-84BC-1BCAD0F66EE8}"/>
              </a:ext>
            </a:extLst>
          </p:cNvPr>
          <p:cNvSpPr>
            <a:spLocks noGrp="1"/>
          </p:cNvSpPr>
          <p:nvPr>
            <p:ph type="ftr" sz="quarter" idx="11"/>
          </p:nvPr>
        </p:nvSpPr>
        <p:spPr/>
        <p:txBody>
          <a:bodyPr/>
          <a:lstStyle>
            <a:lvl1pPr>
              <a:defRPr/>
            </a:lvl1pPr>
          </a:lstStyle>
          <a:p>
            <a:endParaRPr lang="es-CL"/>
          </a:p>
        </p:txBody>
      </p:sp>
      <p:sp>
        <p:nvSpPr>
          <p:cNvPr id="6" name="Marcador de número de diapositiva 5">
            <a:extLst>
              <a:ext uri="{FF2B5EF4-FFF2-40B4-BE49-F238E27FC236}">
                <a16:creationId xmlns:a16="http://schemas.microsoft.com/office/drawing/2014/main" id="{3B372BDA-13AF-42E1-A569-D48CBE6675A4}"/>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639744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a:extLst>
              <a:ext uri="{FF2B5EF4-FFF2-40B4-BE49-F238E27FC236}">
                <a16:creationId xmlns:a16="http://schemas.microsoft.com/office/drawing/2014/main" id="{861486E8-DF2F-45D9-B3FB-B84B238F1A7C}"/>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6" name="Marcador de pie de página 4">
            <a:extLst>
              <a:ext uri="{FF2B5EF4-FFF2-40B4-BE49-F238E27FC236}">
                <a16:creationId xmlns:a16="http://schemas.microsoft.com/office/drawing/2014/main" id="{A50C9E7B-68B4-413D-9622-7E1D1493F2E0}"/>
              </a:ext>
            </a:extLst>
          </p:cNvPr>
          <p:cNvSpPr>
            <a:spLocks noGrp="1"/>
          </p:cNvSpPr>
          <p:nvPr>
            <p:ph type="ftr" sz="quarter" idx="11"/>
          </p:nvPr>
        </p:nvSpPr>
        <p:spPr/>
        <p:txBody>
          <a:bodyPr/>
          <a:lstStyle>
            <a:lvl1pPr>
              <a:defRPr/>
            </a:lvl1pPr>
          </a:lstStyle>
          <a:p>
            <a:endParaRPr lang="es-CL"/>
          </a:p>
        </p:txBody>
      </p:sp>
      <p:sp>
        <p:nvSpPr>
          <p:cNvPr id="7" name="Marcador de número de diapositiva 5">
            <a:extLst>
              <a:ext uri="{FF2B5EF4-FFF2-40B4-BE49-F238E27FC236}">
                <a16:creationId xmlns:a16="http://schemas.microsoft.com/office/drawing/2014/main" id="{A178CC1C-2AAD-447A-B338-A8C10D2DE66E}"/>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3468531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a:extLst>
              <a:ext uri="{FF2B5EF4-FFF2-40B4-BE49-F238E27FC236}">
                <a16:creationId xmlns:a16="http://schemas.microsoft.com/office/drawing/2014/main" id="{0BD75FAB-A07A-472E-8766-5E80743D9FD5}"/>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8" name="Marcador de pie de página 4">
            <a:extLst>
              <a:ext uri="{FF2B5EF4-FFF2-40B4-BE49-F238E27FC236}">
                <a16:creationId xmlns:a16="http://schemas.microsoft.com/office/drawing/2014/main" id="{59E50141-A202-44D0-8CF8-FCD497FF839D}"/>
              </a:ext>
            </a:extLst>
          </p:cNvPr>
          <p:cNvSpPr>
            <a:spLocks noGrp="1"/>
          </p:cNvSpPr>
          <p:nvPr>
            <p:ph type="ftr" sz="quarter" idx="11"/>
          </p:nvPr>
        </p:nvSpPr>
        <p:spPr/>
        <p:txBody>
          <a:bodyPr/>
          <a:lstStyle>
            <a:lvl1pPr>
              <a:defRPr/>
            </a:lvl1pPr>
          </a:lstStyle>
          <a:p>
            <a:endParaRPr lang="es-CL"/>
          </a:p>
        </p:txBody>
      </p:sp>
      <p:sp>
        <p:nvSpPr>
          <p:cNvPr id="9" name="Marcador de número de diapositiva 5">
            <a:extLst>
              <a:ext uri="{FF2B5EF4-FFF2-40B4-BE49-F238E27FC236}">
                <a16:creationId xmlns:a16="http://schemas.microsoft.com/office/drawing/2014/main" id="{5D1FC7AC-6403-49B0-96EC-FDB9B58831BA}"/>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157815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a:extLst>
              <a:ext uri="{FF2B5EF4-FFF2-40B4-BE49-F238E27FC236}">
                <a16:creationId xmlns:a16="http://schemas.microsoft.com/office/drawing/2014/main" id="{62502602-1926-4722-81BD-AB84024A4DF9}"/>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4" name="Marcador de pie de página 4">
            <a:extLst>
              <a:ext uri="{FF2B5EF4-FFF2-40B4-BE49-F238E27FC236}">
                <a16:creationId xmlns:a16="http://schemas.microsoft.com/office/drawing/2014/main" id="{772E0165-0C9F-409F-BBB0-4D25C849804F}"/>
              </a:ext>
            </a:extLst>
          </p:cNvPr>
          <p:cNvSpPr>
            <a:spLocks noGrp="1"/>
          </p:cNvSpPr>
          <p:nvPr>
            <p:ph type="ftr" sz="quarter" idx="11"/>
          </p:nvPr>
        </p:nvSpPr>
        <p:spPr/>
        <p:txBody>
          <a:bodyPr/>
          <a:lstStyle>
            <a:lvl1pPr>
              <a:defRPr/>
            </a:lvl1pPr>
          </a:lstStyle>
          <a:p>
            <a:endParaRPr lang="es-CL"/>
          </a:p>
        </p:txBody>
      </p:sp>
      <p:sp>
        <p:nvSpPr>
          <p:cNvPr id="5" name="Marcador de número de diapositiva 5">
            <a:extLst>
              <a:ext uri="{FF2B5EF4-FFF2-40B4-BE49-F238E27FC236}">
                <a16:creationId xmlns:a16="http://schemas.microsoft.com/office/drawing/2014/main" id="{FF26AC99-33A6-4573-B0F9-C7EB6EA80DE5}"/>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909283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996A3302-9DB9-449B-B100-6FCBA7C0AA06}"/>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3" name="Marcador de pie de página 4">
            <a:extLst>
              <a:ext uri="{FF2B5EF4-FFF2-40B4-BE49-F238E27FC236}">
                <a16:creationId xmlns:a16="http://schemas.microsoft.com/office/drawing/2014/main" id="{04B43B1F-E2F4-4D1B-95A0-A38B37FC9F53}"/>
              </a:ext>
            </a:extLst>
          </p:cNvPr>
          <p:cNvSpPr>
            <a:spLocks noGrp="1"/>
          </p:cNvSpPr>
          <p:nvPr>
            <p:ph type="ftr" sz="quarter" idx="11"/>
          </p:nvPr>
        </p:nvSpPr>
        <p:spPr/>
        <p:txBody>
          <a:bodyPr/>
          <a:lstStyle>
            <a:lvl1pPr>
              <a:defRPr/>
            </a:lvl1pPr>
          </a:lstStyle>
          <a:p>
            <a:endParaRPr lang="es-CL"/>
          </a:p>
        </p:txBody>
      </p:sp>
      <p:sp>
        <p:nvSpPr>
          <p:cNvPr id="4" name="Marcador de número de diapositiva 5">
            <a:extLst>
              <a:ext uri="{FF2B5EF4-FFF2-40B4-BE49-F238E27FC236}">
                <a16:creationId xmlns:a16="http://schemas.microsoft.com/office/drawing/2014/main" id="{F8F5BBC0-3BD7-41F1-9658-112DA5D3B892}"/>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3015753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Marcador de fecha 3">
            <a:extLst>
              <a:ext uri="{FF2B5EF4-FFF2-40B4-BE49-F238E27FC236}">
                <a16:creationId xmlns:a16="http://schemas.microsoft.com/office/drawing/2014/main" id="{8988787B-957E-4511-A84C-194E8AE97428}"/>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6" name="Marcador de pie de página 4">
            <a:extLst>
              <a:ext uri="{FF2B5EF4-FFF2-40B4-BE49-F238E27FC236}">
                <a16:creationId xmlns:a16="http://schemas.microsoft.com/office/drawing/2014/main" id="{41281961-8D22-4218-B353-1BBF88E9B6E8}"/>
              </a:ext>
            </a:extLst>
          </p:cNvPr>
          <p:cNvSpPr>
            <a:spLocks noGrp="1"/>
          </p:cNvSpPr>
          <p:nvPr>
            <p:ph type="ftr" sz="quarter" idx="11"/>
          </p:nvPr>
        </p:nvSpPr>
        <p:spPr/>
        <p:txBody>
          <a:bodyPr/>
          <a:lstStyle>
            <a:lvl1pPr>
              <a:defRPr/>
            </a:lvl1pPr>
          </a:lstStyle>
          <a:p>
            <a:endParaRPr lang="es-CL"/>
          </a:p>
        </p:txBody>
      </p:sp>
      <p:sp>
        <p:nvSpPr>
          <p:cNvPr id="7" name="Marcador de número de diapositiva 5">
            <a:extLst>
              <a:ext uri="{FF2B5EF4-FFF2-40B4-BE49-F238E27FC236}">
                <a16:creationId xmlns:a16="http://schemas.microsoft.com/office/drawing/2014/main" id="{75DE14B1-B774-40D7-84AB-4A3FB09A2869}"/>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724077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Marcador de fecha 3">
            <a:extLst>
              <a:ext uri="{FF2B5EF4-FFF2-40B4-BE49-F238E27FC236}">
                <a16:creationId xmlns:a16="http://schemas.microsoft.com/office/drawing/2014/main" id="{9C5B1283-37E5-4244-B15D-1C0679D04289}"/>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6" name="Marcador de pie de página 4">
            <a:extLst>
              <a:ext uri="{FF2B5EF4-FFF2-40B4-BE49-F238E27FC236}">
                <a16:creationId xmlns:a16="http://schemas.microsoft.com/office/drawing/2014/main" id="{191B2F58-D258-44AD-974A-CCB28C7678EF}"/>
              </a:ext>
            </a:extLst>
          </p:cNvPr>
          <p:cNvSpPr>
            <a:spLocks noGrp="1"/>
          </p:cNvSpPr>
          <p:nvPr>
            <p:ph type="ftr" sz="quarter" idx="11"/>
          </p:nvPr>
        </p:nvSpPr>
        <p:spPr/>
        <p:txBody>
          <a:bodyPr/>
          <a:lstStyle>
            <a:lvl1pPr>
              <a:defRPr/>
            </a:lvl1pPr>
          </a:lstStyle>
          <a:p>
            <a:endParaRPr lang="es-CL"/>
          </a:p>
        </p:txBody>
      </p:sp>
      <p:sp>
        <p:nvSpPr>
          <p:cNvPr id="7" name="Marcador de número de diapositiva 5">
            <a:extLst>
              <a:ext uri="{FF2B5EF4-FFF2-40B4-BE49-F238E27FC236}">
                <a16:creationId xmlns:a16="http://schemas.microsoft.com/office/drawing/2014/main" id="{4B83AD72-3DBE-4A6E-A084-E96DBB7B929B}"/>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329750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404CA62-2964-4A1C-8EB8-DF3D6267DCF5}"/>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E7F1A3AE-49FA-4879-B638-9F4E35B9D1AE}"/>
              </a:ext>
            </a:extLst>
          </p:cNvPr>
          <p:cNvSpPr>
            <a:spLocks noGrp="1"/>
          </p:cNvSpPr>
          <p:nvPr>
            <p:ph type="ftr" sz="quarter" idx="11"/>
          </p:nvPr>
        </p:nvSpPr>
        <p:spPr/>
        <p:txBody>
          <a:bodyPr/>
          <a:lstStyle>
            <a:lvl1pPr>
              <a:defRPr/>
            </a:lvl1pPr>
          </a:lstStyle>
          <a:p>
            <a:endParaRPr lang="es-CL"/>
          </a:p>
        </p:txBody>
      </p:sp>
      <p:sp>
        <p:nvSpPr>
          <p:cNvPr id="6" name="Marcador de número de diapositiva 5">
            <a:extLst>
              <a:ext uri="{FF2B5EF4-FFF2-40B4-BE49-F238E27FC236}">
                <a16:creationId xmlns:a16="http://schemas.microsoft.com/office/drawing/2014/main" id="{1F14D84E-689F-4856-B37C-8743A16DA282}"/>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897321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1383442-8DBD-43E2-B792-1AF3CCDF7B13}"/>
              </a:ext>
            </a:extLst>
          </p:cNvPr>
          <p:cNvSpPr>
            <a:spLocks noGrp="1"/>
          </p:cNvSpPr>
          <p:nvPr>
            <p:ph type="dt" sz="half" idx="10"/>
          </p:nvPr>
        </p:nvSpPr>
        <p:spPr/>
        <p:txBody>
          <a:bodyPr/>
          <a:lstStyle>
            <a:lvl1pPr>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FB0E95D1-7514-4B13-A9FF-24D1959E32CC}"/>
              </a:ext>
            </a:extLst>
          </p:cNvPr>
          <p:cNvSpPr>
            <a:spLocks noGrp="1"/>
          </p:cNvSpPr>
          <p:nvPr>
            <p:ph type="ftr" sz="quarter" idx="11"/>
          </p:nvPr>
        </p:nvSpPr>
        <p:spPr/>
        <p:txBody>
          <a:bodyPr/>
          <a:lstStyle>
            <a:lvl1pPr>
              <a:defRPr/>
            </a:lvl1pPr>
          </a:lstStyle>
          <a:p>
            <a:endParaRPr lang="es-CL"/>
          </a:p>
        </p:txBody>
      </p:sp>
      <p:sp>
        <p:nvSpPr>
          <p:cNvPr id="6" name="Marcador de número de diapositiva 5">
            <a:extLst>
              <a:ext uri="{FF2B5EF4-FFF2-40B4-BE49-F238E27FC236}">
                <a16:creationId xmlns:a16="http://schemas.microsoft.com/office/drawing/2014/main" id="{2D80D0C5-D800-4382-9741-565056E66A82}"/>
              </a:ext>
            </a:extLst>
          </p:cNvPr>
          <p:cNvSpPr>
            <a:spLocks noGrp="1"/>
          </p:cNvSpPr>
          <p:nvPr>
            <p:ph type="sldNum" sz="quarter" idx="12"/>
          </p:nvPr>
        </p:nvSpPr>
        <p:spPr/>
        <p:txBody>
          <a:bodyPr/>
          <a:lstStyle>
            <a:lvl1pPr>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1061148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p:nvPr>
        </p:nvSpPr>
        <p:spPr>
          <a:xfrm>
            <a:off x="242648" y="339512"/>
            <a:ext cx="8679898"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s-ES" altLang="ko-KR"/>
              <a:t>Haga clic para modificar los estilos de texto del patrón</a:t>
            </a:r>
          </a:p>
        </p:txBody>
      </p:sp>
    </p:spTree>
    <p:extLst>
      <p:ext uri="{BB962C8B-B14F-4D97-AF65-F5344CB8AC3E}">
        <p14:creationId xmlns:p14="http://schemas.microsoft.com/office/powerpoint/2010/main" val="1432868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609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2DFAD9D7-542F-41D5-8F8C-3C055599FD8C}"/>
              </a:ext>
            </a:extLst>
          </p:cNvPr>
          <p:cNvSpPr>
            <a:spLocks noGrp="1" noChangeArrowheads="1"/>
          </p:cNvSpPr>
          <p:nvPr>
            <p:ph type="title"/>
          </p:nvPr>
        </p:nvSpPr>
        <p:spPr bwMode="auto">
          <a:xfrm>
            <a:off x="457200" y="274638"/>
            <a:ext cx="8229600" cy="32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CL" dirty="0"/>
              <a:t>Clic para editar título</a:t>
            </a:r>
            <a:endParaRPr lang="es-ES" altLang="es-CL" dirty="0"/>
          </a:p>
        </p:txBody>
      </p:sp>
      <p:sp>
        <p:nvSpPr>
          <p:cNvPr id="1027" name="Marcador de texto 2">
            <a:extLst>
              <a:ext uri="{FF2B5EF4-FFF2-40B4-BE49-F238E27FC236}">
                <a16:creationId xmlns:a16="http://schemas.microsoft.com/office/drawing/2014/main" id="{A2821F2C-0ADA-4F50-B1DC-57B4A0153E0F}"/>
              </a:ext>
            </a:extLst>
          </p:cNvPr>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CL" dirty="0"/>
              <a:t>Haga clic para modificar el estilo de texto del patrón</a:t>
            </a:r>
          </a:p>
          <a:p>
            <a:pPr lvl="1"/>
            <a:r>
              <a:rPr lang="es-ES_tradnl" altLang="es-CL" dirty="0"/>
              <a:t>Segundo nivel</a:t>
            </a:r>
          </a:p>
          <a:p>
            <a:pPr lvl="2"/>
            <a:r>
              <a:rPr lang="es-ES_tradnl" altLang="es-CL" dirty="0"/>
              <a:t>Tercer nivel</a:t>
            </a:r>
          </a:p>
          <a:p>
            <a:pPr lvl="3"/>
            <a:r>
              <a:rPr lang="es-ES_tradnl" altLang="es-CL" dirty="0"/>
              <a:t>Cuarto nivel</a:t>
            </a:r>
          </a:p>
          <a:p>
            <a:pPr lvl="4"/>
            <a:r>
              <a:rPr lang="es-ES_tradnl" altLang="es-CL" dirty="0"/>
              <a:t>Quinto nivel</a:t>
            </a:r>
            <a:endParaRPr lang="es-ES" altLang="es-CL" dirty="0"/>
          </a:p>
        </p:txBody>
      </p:sp>
      <p:sp>
        <p:nvSpPr>
          <p:cNvPr id="4" name="Marcador de fecha 3">
            <a:extLst>
              <a:ext uri="{FF2B5EF4-FFF2-40B4-BE49-F238E27FC236}">
                <a16:creationId xmlns:a16="http://schemas.microsoft.com/office/drawing/2014/main" id="{36D6113F-C516-4A82-908B-358657CE8E50}"/>
              </a:ext>
            </a:extLst>
          </p:cNvPr>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fld id="{F9647E05-D6D5-42CF-8638-CD5E32B0CF7B}" type="datetimeFigureOut">
              <a:rPr lang="es-CL" smtClean="0"/>
              <a:t>10-05-2022</a:t>
            </a:fld>
            <a:endParaRPr lang="es-CL"/>
          </a:p>
        </p:txBody>
      </p:sp>
      <p:sp>
        <p:nvSpPr>
          <p:cNvPr id="5" name="Marcador de pie de página 4">
            <a:extLst>
              <a:ext uri="{FF2B5EF4-FFF2-40B4-BE49-F238E27FC236}">
                <a16:creationId xmlns:a16="http://schemas.microsoft.com/office/drawing/2014/main" id="{DF825457-9927-4ADB-98CF-D2DF3B790199}"/>
              </a:ext>
            </a:extLst>
          </p:cNvPr>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9039E7CD-B3BC-48B4-AC33-C42C0EA1B664}"/>
              </a:ext>
            </a:extLst>
          </p:cNvPr>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fld id="{05359B0A-963C-4298-878B-D65D2B33B6E2}" type="slidenum">
              <a:rPr lang="es-CL" smtClean="0"/>
              <a:t>‹Nº›</a:t>
            </a:fld>
            <a:endParaRPr lang="es-CL"/>
          </a:p>
        </p:txBody>
      </p:sp>
    </p:spTree>
    <p:extLst>
      <p:ext uri="{BB962C8B-B14F-4D97-AF65-F5344CB8AC3E}">
        <p14:creationId xmlns:p14="http://schemas.microsoft.com/office/powerpoint/2010/main" val="2990768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57200" rtl="0" eaLnBrk="1" fontAlgn="base" hangingPunct="1">
        <a:spcBef>
          <a:spcPct val="0"/>
        </a:spcBef>
        <a:spcAft>
          <a:spcPct val="0"/>
        </a:spcAft>
        <a:defRPr sz="3600" kern="120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2B136-45BC-A095-8903-0A0D49DBB4F0}"/>
              </a:ext>
            </a:extLst>
          </p:cNvPr>
          <p:cNvSpPr>
            <a:spLocks noGrp="1"/>
          </p:cNvSpPr>
          <p:nvPr>
            <p:ph type="ctrTitle"/>
          </p:nvPr>
        </p:nvSpPr>
        <p:spPr>
          <a:xfrm>
            <a:off x="685800" y="1127250"/>
            <a:ext cx="7772400" cy="1470025"/>
          </a:xfrm>
        </p:spPr>
        <p:txBody>
          <a:bodyPr/>
          <a:lstStyle/>
          <a:p>
            <a:r>
              <a:rPr lang="es-ES" sz="2800" b="0" i="0" dirty="0">
                <a:effectLst/>
                <a:latin typeface="Calibri" panose="020F0502020204030204" pitchFamily="34" charset="0"/>
              </a:rPr>
              <a:t>Certificación de cuidadores en salud de personas con diferentes grados de dependencia </a:t>
            </a:r>
            <a:endParaRPr lang="es-CL" sz="4800" dirty="0"/>
          </a:p>
        </p:txBody>
      </p:sp>
      <p:sp>
        <p:nvSpPr>
          <p:cNvPr id="3" name="Subtítulo 2">
            <a:extLst>
              <a:ext uri="{FF2B5EF4-FFF2-40B4-BE49-F238E27FC236}">
                <a16:creationId xmlns:a16="http://schemas.microsoft.com/office/drawing/2014/main" id="{3683710D-FE52-84AB-C848-8EC13D9D542A}"/>
              </a:ext>
            </a:extLst>
          </p:cNvPr>
          <p:cNvSpPr>
            <a:spLocks noGrp="1"/>
          </p:cNvSpPr>
          <p:nvPr>
            <p:ph type="subTitle" idx="1"/>
          </p:nvPr>
        </p:nvSpPr>
        <p:spPr>
          <a:xfrm>
            <a:off x="1433744" y="2597275"/>
            <a:ext cx="6400800" cy="1752600"/>
          </a:xfrm>
        </p:spPr>
        <p:txBody>
          <a:bodyPr/>
          <a:lstStyle/>
          <a:p>
            <a:r>
              <a:rPr lang="es-ES" dirty="0">
                <a:solidFill>
                  <a:schemeClr val="tx1"/>
                </a:solidFill>
              </a:rPr>
              <a:t>Erika Caballero</a:t>
            </a:r>
            <a:r>
              <a:rPr lang="es-CL" dirty="0">
                <a:solidFill>
                  <a:schemeClr val="tx1"/>
                </a:solidFill>
              </a:rPr>
              <a:t> M.</a:t>
            </a:r>
            <a:endParaRPr lang="es-ES" dirty="0">
              <a:solidFill>
                <a:schemeClr val="tx1"/>
              </a:solidFill>
            </a:endParaRPr>
          </a:p>
        </p:txBody>
      </p:sp>
      <p:pic>
        <p:nvPicPr>
          <p:cNvPr id="8194" name="Picture 2" descr="Ver las imágenes de origen">
            <a:extLst>
              <a:ext uri="{FF2B5EF4-FFF2-40B4-BE49-F238E27FC236}">
                <a16:creationId xmlns:a16="http://schemas.microsoft.com/office/drawing/2014/main" id="{9075FB05-8664-1EEA-F7E6-B2D2736BC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2180" y="3384281"/>
            <a:ext cx="4218372" cy="234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578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1ECCD3-23A6-3F8D-9331-FEE58BC11FDF}"/>
              </a:ext>
            </a:extLst>
          </p:cNvPr>
          <p:cNvSpPr>
            <a:spLocks noGrp="1"/>
          </p:cNvSpPr>
          <p:nvPr>
            <p:ph type="title"/>
          </p:nvPr>
        </p:nvSpPr>
        <p:spPr/>
        <p:txBody>
          <a:bodyPr/>
          <a:lstStyle/>
          <a:p>
            <a:r>
              <a:rPr lang="es-ES" dirty="0"/>
              <a:t>Antecedentes </a:t>
            </a:r>
            <a:endParaRPr lang="es-CL" dirty="0"/>
          </a:p>
        </p:txBody>
      </p:sp>
      <p:sp>
        <p:nvSpPr>
          <p:cNvPr id="3" name="Marcador de contenido 2">
            <a:extLst>
              <a:ext uri="{FF2B5EF4-FFF2-40B4-BE49-F238E27FC236}">
                <a16:creationId xmlns:a16="http://schemas.microsoft.com/office/drawing/2014/main" id="{D38E1E8D-81D8-2EA1-0C07-E1E224863326}"/>
              </a:ext>
            </a:extLst>
          </p:cNvPr>
          <p:cNvSpPr>
            <a:spLocks noGrp="1"/>
          </p:cNvSpPr>
          <p:nvPr>
            <p:ph idx="1"/>
          </p:nvPr>
        </p:nvSpPr>
        <p:spPr>
          <a:xfrm>
            <a:off x="457200" y="1209587"/>
            <a:ext cx="8229600" cy="3593234"/>
          </a:xfrm>
        </p:spPr>
        <p:txBody>
          <a:bodyPr/>
          <a:lstStyle/>
          <a:p>
            <a:r>
              <a:rPr lang="es-ES" sz="1800" i="0" dirty="0">
                <a:effectLst/>
              </a:rPr>
              <a:t>Corresponde a concurso adjudicado de fondos de Vinculación con el Medio Ucsh 2022  </a:t>
            </a:r>
          </a:p>
          <a:p>
            <a:r>
              <a:rPr lang="es-CL" sz="1800" dirty="0"/>
              <a:t>Facultad de ciencias de la salud carrera de enfermería</a:t>
            </a:r>
          </a:p>
          <a:p>
            <a:pPr algn="l" rtl="0" fontAlgn="base"/>
            <a:r>
              <a:rPr lang="es-ES" sz="1800" b="0" i="0" dirty="0">
                <a:solidFill>
                  <a:srgbClr val="000000"/>
                </a:solidFill>
                <a:effectLst/>
                <a:latin typeface="Calibri" panose="020F0502020204030204" pitchFamily="34" charset="0"/>
              </a:rPr>
              <a:t>Actividades curriculares vinculadas:</a:t>
            </a:r>
          </a:p>
          <a:p>
            <a:pPr lvl="1"/>
            <a:r>
              <a:rPr lang="es-ES" sz="1800" b="0" i="0" dirty="0">
                <a:solidFill>
                  <a:srgbClr val="000000"/>
                </a:solidFill>
                <a:effectLst/>
                <a:latin typeface="Calibri" panose="020F0502020204030204" pitchFamily="34" charset="0"/>
              </a:rPr>
              <a:t>REN 406 Cuidados de enfermería en persona mayor I </a:t>
            </a:r>
            <a:endParaRPr lang="es-ES" sz="1800" b="0" i="0" dirty="0">
              <a:solidFill>
                <a:srgbClr val="000000"/>
              </a:solidFill>
              <a:effectLst/>
              <a:latin typeface="Segoe UI" panose="020B0502040204020203" pitchFamily="34" charset="0"/>
            </a:endParaRPr>
          </a:p>
          <a:p>
            <a:pPr lvl="1"/>
            <a:r>
              <a:rPr lang="es-ES" sz="1800" b="0" i="0" dirty="0">
                <a:solidFill>
                  <a:srgbClr val="000000"/>
                </a:solidFill>
                <a:effectLst/>
                <a:latin typeface="Calibri" panose="020F0502020204030204" pitchFamily="34" charset="0"/>
              </a:rPr>
              <a:t>REN 509 Cuidados de enfermería en persona mayor II </a:t>
            </a:r>
            <a:endParaRPr lang="es-ES" sz="1800" b="0" i="0" dirty="0">
              <a:solidFill>
                <a:srgbClr val="000000"/>
              </a:solidFill>
              <a:effectLst/>
              <a:latin typeface="Segoe UI" panose="020B0502040204020203" pitchFamily="34" charset="0"/>
            </a:endParaRPr>
          </a:p>
          <a:p>
            <a:pPr lvl="1"/>
            <a:r>
              <a:rPr lang="es-ES" sz="1800" b="0" i="0" dirty="0">
                <a:solidFill>
                  <a:srgbClr val="000000"/>
                </a:solidFill>
                <a:effectLst/>
                <a:latin typeface="Calibri" panose="020F0502020204030204" pitchFamily="34" charset="0"/>
              </a:rPr>
              <a:t>REN 807 Cuidado familiar y enfermería domiciliaria  </a:t>
            </a:r>
            <a:endParaRPr lang="es-ES" sz="1800" b="0" i="0" dirty="0">
              <a:solidFill>
                <a:srgbClr val="000000"/>
              </a:solidFill>
              <a:effectLst/>
              <a:latin typeface="Segoe UI" panose="020B0502040204020203" pitchFamily="34" charset="0"/>
            </a:endParaRPr>
          </a:p>
          <a:p>
            <a:r>
              <a:rPr lang="es-CL" sz="1800" dirty="0">
                <a:solidFill>
                  <a:srgbClr val="000000"/>
                </a:solidFill>
                <a:latin typeface="Calibri" panose="020F0502020204030204" pitchFamily="34" charset="0"/>
              </a:rPr>
              <a:t>Duración 10 meses  - Fecha inicio </a:t>
            </a:r>
            <a:r>
              <a:rPr lang="es-CL" sz="1800" b="0" i="0" dirty="0">
                <a:solidFill>
                  <a:srgbClr val="000000"/>
                </a:solidFill>
                <a:effectLst/>
                <a:latin typeface="Calibri" panose="020F0502020204030204" pitchFamily="34" charset="0"/>
              </a:rPr>
              <a:t>15/03/2022 – fecha de término 15/12/2023</a:t>
            </a:r>
          </a:p>
          <a:p>
            <a:r>
              <a:rPr lang="es-ES" sz="1800" b="0" i="0" dirty="0">
                <a:solidFill>
                  <a:srgbClr val="000000"/>
                </a:solidFill>
                <a:effectLst/>
                <a:latin typeface="Calibri" panose="020F0502020204030204" pitchFamily="34" charset="0"/>
              </a:rPr>
              <a:t>Entorno sociocultural, comunitario y organizacional la Florida, Lo Cañas </a:t>
            </a:r>
            <a:endParaRPr lang="es-CL" sz="1800" dirty="0">
              <a:solidFill>
                <a:srgbClr val="000000"/>
              </a:solidFill>
              <a:latin typeface="Calibri" panose="020F0502020204030204" pitchFamily="34" charset="0"/>
            </a:endParaRPr>
          </a:p>
          <a:p>
            <a:r>
              <a:rPr lang="es-ES" sz="1800" i="0" dirty="0">
                <a:solidFill>
                  <a:srgbClr val="000000"/>
                </a:solidFill>
                <a:effectLst/>
                <a:latin typeface="Calibri" panose="020F0502020204030204" pitchFamily="34" charset="0"/>
              </a:rPr>
              <a:t>Foco prioritario adultos mayores y </a:t>
            </a:r>
            <a:r>
              <a:rPr lang="es-ES" sz="1800" b="0" i="0" dirty="0">
                <a:solidFill>
                  <a:srgbClr val="000000"/>
                </a:solidFill>
                <a:effectLst/>
                <a:latin typeface="Calibri" panose="020F0502020204030204" pitchFamily="34" charset="0"/>
              </a:rPr>
              <a:t>personas en situación de dependencia y discapacidad.  </a:t>
            </a:r>
            <a:r>
              <a:rPr lang="es-ES" sz="1800" i="0" dirty="0">
                <a:solidFill>
                  <a:srgbClr val="000000"/>
                </a:solidFill>
                <a:effectLst/>
                <a:latin typeface="Calibri" panose="020F0502020204030204" pitchFamily="34" charset="0"/>
              </a:rPr>
              <a:t> </a:t>
            </a:r>
          </a:p>
          <a:p>
            <a:r>
              <a:rPr lang="es-ES" sz="1800" dirty="0">
                <a:solidFill>
                  <a:srgbClr val="000000"/>
                </a:solidFill>
                <a:latin typeface="Calibri" panose="020F0502020204030204" pitchFamily="34" charset="0"/>
              </a:rPr>
              <a:t>Se clasifica en el ámbito de aprendizaje servicio, servicio a la comunidad, educacional.</a:t>
            </a:r>
          </a:p>
          <a:p>
            <a:r>
              <a:rPr lang="es-ES" sz="1800" dirty="0">
                <a:solidFill>
                  <a:srgbClr val="000000"/>
                </a:solidFill>
                <a:latin typeface="Calibri" panose="020F0502020204030204" pitchFamily="34" charset="0"/>
              </a:rPr>
              <a:t>Socio comunitario. Cesfam los Castaños</a:t>
            </a:r>
          </a:p>
          <a:p>
            <a:r>
              <a:rPr lang="es-ES" sz="1800" dirty="0">
                <a:solidFill>
                  <a:srgbClr val="000000"/>
                </a:solidFill>
                <a:latin typeface="Calibri" panose="020F0502020204030204" pitchFamily="34" charset="0"/>
              </a:rPr>
              <a:t>Socio colaborador. Empresa Syntesis </a:t>
            </a:r>
            <a:endParaRPr lang="es-CL" sz="1800" dirty="0"/>
          </a:p>
        </p:txBody>
      </p:sp>
    </p:spTree>
    <p:extLst>
      <p:ext uri="{BB962C8B-B14F-4D97-AF65-F5344CB8AC3E}">
        <p14:creationId xmlns:p14="http://schemas.microsoft.com/office/powerpoint/2010/main" val="1824615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56898D-CA47-B16D-9981-CA6A2E952FED}"/>
              </a:ext>
            </a:extLst>
          </p:cNvPr>
          <p:cNvSpPr>
            <a:spLocks noGrp="1"/>
          </p:cNvSpPr>
          <p:nvPr>
            <p:ph type="title"/>
          </p:nvPr>
        </p:nvSpPr>
        <p:spPr>
          <a:xfrm>
            <a:off x="2059620" y="-430215"/>
            <a:ext cx="6627180" cy="1162050"/>
          </a:xfrm>
        </p:spPr>
        <p:txBody>
          <a:bodyPr wrap="square" anchor="b">
            <a:normAutofit/>
          </a:bodyPr>
          <a:lstStyle/>
          <a:p>
            <a:pPr>
              <a:lnSpc>
                <a:spcPct val="90000"/>
              </a:lnSpc>
            </a:pPr>
            <a:r>
              <a:rPr lang="es-ES" b="1" i="0" dirty="0">
                <a:effectLst/>
              </a:rPr>
              <a:t>Clasificación de la propuesta según su contribución a los Objetivos de Desarrollo Sostenible 2030</a:t>
            </a:r>
            <a:r>
              <a:rPr lang="es-ES" b="0" i="0" dirty="0">
                <a:effectLst/>
              </a:rPr>
              <a:t> </a:t>
            </a:r>
            <a:endParaRPr lang="es-CL" dirty="0"/>
          </a:p>
        </p:txBody>
      </p:sp>
      <p:pic>
        <p:nvPicPr>
          <p:cNvPr id="1026" name="Picture 2" descr="Ver las imágenes de origen">
            <a:extLst>
              <a:ext uri="{FF2B5EF4-FFF2-40B4-BE49-F238E27FC236}">
                <a16:creationId xmlns:a16="http://schemas.microsoft.com/office/drawing/2014/main" id="{53111670-B63B-0FE2-4F8F-A2EDDE8F7B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65513" y="1881922"/>
            <a:ext cx="5500722" cy="3094156"/>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B02DD368-6B82-A859-768F-B0B87598B2CD}"/>
              </a:ext>
            </a:extLst>
          </p:cNvPr>
          <p:cNvSpPr>
            <a:spLocks noGrp="1"/>
          </p:cNvSpPr>
          <p:nvPr>
            <p:ph type="body" sz="half" idx="2"/>
          </p:nvPr>
        </p:nvSpPr>
        <p:spPr>
          <a:xfrm>
            <a:off x="328686" y="1176003"/>
            <a:ext cx="3008313" cy="4691063"/>
          </a:xfrm>
        </p:spPr>
        <p:txBody>
          <a:bodyPr wrap="square" anchor="t">
            <a:noAutofit/>
          </a:bodyPr>
          <a:lstStyle/>
          <a:p>
            <a:pPr marL="0" indent="0">
              <a:buNone/>
            </a:pPr>
            <a:r>
              <a:rPr lang="es-ES" sz="1800" dirty="0"/>
              <a:t>3. Garantizar una vida sana y promover el bienestar para todos en todas las edades </a:t>
            </a:r>
          </a:p>
          <a:p>
            <a:pPr marL="0" indent="0">
              <a:buNone/>
            </a:pPr>
            <a:r>
              <a:rPr lang="es-ES" sz="1800" dirty="0"/>
              <a:t>4. Garantizar una educación inclusiva, equitativa y de calidad y promover oportunidades de aprendizaje durante toda la vida para todos </a:t>
            </a:r>
          </a:p>
          <a:p>
            <a:r>
              <a:rPr lang="es-ES" sz="1800" dirty="0"/>
              <a:t>5. Lograr la igualdad entre los géneros y empoderar a todas las mujeres y las niñas </a:t>
            </a:r>
          </a:p>
          <a:p>
            <a:r>
              <a:rPr lang="es-ES" sz="1800" dirty="0"/>
              <a:t>8.Promover el crecimiento económico sostenido, inclusivo y sostenible, el empleo pleno y productivo y el trabajo decente para todo </a:t>
            </a:r>
          </a:p>
          <a:p>
            <a:endParaRPr lang="es-ES" sz="1800" dirty="0"/>
          </a:p>
          <a:p>
            <a:endParaRPr lang="es-CL" sz="1800" dirty="0"/>
          </a:p>
        </p:txBody>
      </p:sp>
    </p:spTree>
    <p:extLst>
      <p:ext uri="{BB962C8B-B14F-4D97-AF65-F5344CB8AC3E}">
        <p14:creationId xmlns:p14="http://schemas.microsoft.com/office/powerpoint/2010/main" val="1189473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F2E3D77-21CE-3742-416B-5147ED19B708}"/>
              </a:ext>
            </a:extLst>
          </p:cNvPr>
          <p:cNvSpPr>
            <a:spLocks noGrp="1"/>
          </p:cNvSpPr>
          <p:nvPr>
            <p:ph type="title"/>
          </p:nvPr>
        </p:nvSpPr>
        <p:spPr>
          <a:xfrm>
            <a:off x="1953492" y="274638"/>
            <a:ext cx="4749150" cy="523384"/>
          </a:xfrm>
        </p:spPr>
        <p:txBody>
          <a:bodyPr/>
          <a:lstStyle/>
          <a:p>
            <a:r>
              <a:rPr lang="es-ES" dirty="0"/>
              <a:t>Equipo </a:t>
            </a:r>
            <a:endParaRPr lang="es-CL" dirty="0"/>
          </a:p>
        </p:txBody>
      </p:sp>
      <p:graphicFrame>
        <p:nvGraphicFramePr>
          <p:cNvPr id="7" name="Tabla 7">
            <a:extLst>
              <a:ext uri="{FF2B5EF4-FFF2-40B4-BE49-F238E27FC236}">
                <a16:creationId xmlns:a16="http://schemas.microsoft.com/office/drawing/2014/main" id="{E1CF4021-8CC7-F49E-6AA5-E8C930AE1CB2}"/>
              </a:ext>
            </a:extLst>
          </p:cNvPr>
          <p:cNvGraphicFramePr>
            <a:graphicFrameLocks noGrp="1"/>
          </p:cNvGraphicFramePr>
          <p:nvPr>
            <p:ph idx="1"/>
            <p:extLst>
              <p:ext uri="{D42A27DB-BD31-4B8C-83A1-F6EECF244321}">
                <p14:modId xmlns:p14="http://schemas.microsoft.com/office/powerpoint/2010/main" val="1302894235"/>
              </p:ext>
            </p:extLst>
          </p:nvPr>
        </p:nvGraphicFramePr>
        <p:xfrm>
          <a:off x="457200" y="1103051"/>
          <a:ext cx="8382381" cy="4958080"/>
        </p:xfrm>
        <a:graphic>
          <a:graphicData uri="http://schemas.openxmlformats.org/drawingml/2006/table">
            <a:tbl>
              <a:tblPr firstRow="1" bandRow="1">
                <a:tableStyleId>{5C22544A-7EE6-4342-B048-85BDC9FD1C3A}</a:tableStyleId>
              </a:tblPr>
              <a:tblGrid>
                <a:gridCol w="4267581">
                  <a:extLst>
                    <a:ext uri="{9D8B030D-6E8A-4147-A177-3AD203B41FA5}">
                      <a16:colId xmlns:a16="http://schemas.microsoft.com/office/drawing/2014/main" val="2420611218"/>
                    </a:ext>
                  </a:extLst>
                </a:gridCol>
                <a:gridCol w="4114800">
                  <a:extLst>
                    <a:ext uri="{9D8B030D-6E8A-4147-A177-3AD203B41FA5}">
                      <a16:colId xmlns:a16="http://schemas.microsoft.com/office/drawing/2014/main" val="2890339738"/>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Responsable</a:t>
                      </a:r>
                      <a:endParaRPr lang="es-CL" dirty="0"/>
                    </a:p>
                    <a:p>
                      <a:endParaRPr lang="es-CL"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Rol en el proyecto</a:t>
                      </a:r>
                      <a:endParaRPr lang="es-CL" dirty="0"/>
                    </a:p>
                    <a:p>
                      <a:endParaRPr lang="es-CL" dirty="0"/>
                    </a:p>
                  </a:txBody>
                  <a:tcPr/>
                </a:tc>
                <a:extLst>
                  <a:ext uri="{0D108BD9-81ED-4DB2-BD59-A6C34878D82A}">
                    <a16:rowId xmlns:a16="http://schemas.microsoft.com/office/drawing/2014/main" val="2119267854"/>
                  </a:ext>
                </a:extLst>
              </a:tr>
              <a:tr h="370840">
                <a:tc>
                  <a:txBody>
                    <a:bodyPr/>
                    <a:lstStyle/>
                    <a:p>
                      <a:r>
                        <a:rPr lang="es-ES" dirty="0"/>
                        <a:t>Erika Caballero Muñoz.</a:t>
                      </a:r>
                      <a:endParaRPr lang="es-CL" dirty="0"/>
                    </a:p>
                  </a:txBody>
                  <a:tcPr/>
                </a:tc>
                <a:tc>
                  <a:txBody>
                    <a:bodyPr/>
                    <a:lstStyle/>
                    <a:p>
                      <a:r>
                        <a:rPr lang="es-ES" dirty="0"/>
                        <a:t>Responsable institucional</a:t>
                      </a:r>
                      <a:endParaRPr lang="es-CL" dirty="0"/>
                    </a:p>
                  </a:txBody>
                  <a:tcPr/>
                </a:tc>
                <a:extLst>
                  <a:ext uri="{0D108BD9-81ED-4DB2-BD59-A6C34878D82A}">
                    <a16:rowId xmlns:a16="http://schemas.microsoft.com/office/drawing/2014/main" val="2492081135"/>
                  </a:ext>
                </a:extLst>
              </a:tr>
              <a:tr h="370840">
                <a:tc>
                  <a:txBody>
                    <a:bodyPr/>
                    <a:lstStyle/>
                    <a:p>
                      <a:r>
                        <a:rPr lang="es-ES" dirty="0"/>
                        <a:t>Viviana Leal Caro.</a:t>
                      </a:r>
                      <a:endParaRPr lang="es-CL" dirty="0"/>
                    </a:p>
                  </a:txBody>
                  <a:tcPr/>
                </a:tc>
                <a:tc>
                  <a:txBody>
                    <a:bodyPr/>
                    <a:lstStyle/>
                    <a:p>
                      <a:r>
                        <a:rPr lang="es-ES" dirty="0"/>
                        <a:t>Responsable alterno</a:t>
                      </a:r>
                      <a:endParaRPr lang="es-CL" dirty="0"/>
                    </a:p>
                  </a:txBody>
                  <a:tcPr/>
                </a:tc>
                <a:extLst>
                  <a:ext uri="{0D108BD9-81ED-4DB2-BD59-A6C34878D82A}">
                    <a16:rowId xmlns:a16="http://schemas.microsoft.com/office/drawing/2014/main" val="3610676878"/>
                  </a:ext>
                </a:extLst>
              </a:tr>
              <a:tr h="370840">
                <a:tc>
                  <a:txBody>
                    <a:bodyPr/>
                    <a:lstStyle/>
                    <a:p>
                      <a:r>
                        <a:rPr lang="es-ES" dirty="0"/>
                        <a:t>Rossana Becerra  Salas.</a:t>
                      </a:r>
                      <a:endParaRPr lang="es-CL" dirty="0"/>
                    </a:p>
                  </a:txBody>
                  <a:tcPr/>
                </a:tc>
                <a:tc>
                  <a:txBody>
                    <a:bodyPr/>
                    <a:lstStyle/>
                    <a:p>
                      <a:r>
                        <a:rPr lang="es-ES" dirty="0"/>
                        <a:t>Ejecutor </a:t>
                      </a:r>
                      <a:endParaRPr lang="es-CL" dirty="0"/>
                    </a:p>
                  </a:txBody>
                  <a:tcPr/>
                </a:tc>
                <a:extLst>
                  <a:ext uri="{0D108BD9-81ED-4DB2-BD59-A6C34878D82A}">
                    <a16:rowId xmlns:a16="http://schemas.microsoft.com/office/drawing/2014/main" val="4206035142"/>
                  </a:ext>
                </a:extLst>
              </a:tr>
              <a:tr h="370840">
                <a:tc>
                  <a:txBody>
                    <a:bodyPr/>
                    <a:lstStyle/>
                    <a:p>
                      <a:r>
                        <a:rPr lang="es-ES" sz="1800" b="0" i="0" kern="1200" dirty="0">
                          <a:solidFill>
                            <a:schemeClr val="dk1"/>
                          </a:solidFill>
                          <a:effectLst/>
                          <a:latin typeface="+mn-lt"/>
                          <a:ea typeface="+mn-ea"/>
                          <a:cs typeface="+mn-cs"/>
                        </a:rPr>
                        <a:t>Xiomara Núñez Fuentes. </a:t>
                      </a:r>
                      <a:endParaRPr lang="es-CL" dirty="0"/>
                    </a:p>
                  </a:txBody>
                  <a:tcPr/>
                </a:tc>
                <a:tc>
                  <a:txBody>
                    <a:bodyPr/>
                    <a:lstStyle/>
                    <a:p>
                      <a:r>
                        <a:rPr lang="es-ES" dirty="0"/>
                        <a:t>Apoyo técnico en simulación </a:t>
                      </a:r>
                      <a:endParaRPr lang="es-CL" dirty="0"/>
                    </a:p>
                  </a:txBody>
                  <a:tcPr/>
                </a:tc>
                <a:extLst>
                  <a:ext uri="{0D108BD9-81ED-4DB2-BD59-A6C34878D82A}">
                    <a16:rowId xmlns:a16="http://schemas.microsoft.com/office/drawing/2014/main" val="473032995"/>
                  </a:ext>
                </a:extLst>
              </a:tr>
              <a:tr h="185420">
                <a:tc>
                  <a:txBody>
                    <a:bodyPr/>
                    <a:lstStyle/>
                    <a:p>
                      <a:pPr algn="l" rtl="0" fontAlgn="base"/>
                      <a:r>
                        <a:rPr lang="es-ES" sz="1800" kern="1200" dirty="0">
                          <a:solidFill>
                            <a:schemeClr val="dk1"/>
                          </a:solidFill>
                          <a:latin typeface="+mn-lt"/>
                          <a:ea typeface="+mn-ea"/>
                          <a:cs typeface="+mn-cs"/>
                        </a:rPr>
                        <a:t>Denisse Ruiz Aravena (Estudiante)</a:t>
                      </a:r>
                    </a:p>
                  </a:txBody>
                  <a:tcPr/>
                </a:tc>
                <a:tc>
                  <a:txBody>
                    <a:bodyPr/>
                    <a:lstStyle/>
                    <a:p>
                      <a:r>
                        <a:rPr lang="es-ES" sz="1800" b="0" i="0" dirty="0">
                          <a:effectLst/>
                          <a:latin typeface="Calibri" panose="020F0502020204030204" pitchFamily="34" charset="0"/>
                        </a:rPr>
                        <a:t>Colaboración en investigación y capacitación de los cuidadores </a:t>
                      </a:r>
                      <a:endParaRPr lang="es-CL" dirty="0"/>
                    </a:p>
                  </a:txBody>
                  <a:tcPr/>
                </a:tc>
                <a:extLst>
                  <a:ext uri="{0D108BD9-81ED-4DB2-BD59-A6C34878D82A}">
                    <a16:rowId xmlns:a16="http://schemas.microsoft.com/office/drawing/2014/main" val="1023714900"/>
                  </a:ext>
                </a:extLst>
              </a:tr>
              <a:tr h="457200">
                <a:tc>
                  <a:txBody>
                    <a:bodyPr/>
                    <a:lstStyle/>
                    <a:p>
                      <a:pPr algn="l" rtl="0" fontAlgn="base"/>
                      <a:r>
                        <a:rPr lang="es-ES" sz="1800" kern="1200" dirty="0">
                          <a:solidFill>
                            <a:schemeClr val="dk1"/>
                          </a:solidFill>
                          <a:latin typeface="+mn-lt"/>
                          <a:ea typeface="+mn-ea"/>
                          <a:cs typeface="+mn-cs"/>
                        </a:rPr>
                        <a:t>Anais Alejandra Navarro Torres (Estudiante)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800" b="0" i="0" dirty="0">
                          <a:effectLst/>
                          <a:latin typeface="Calibri" panose="020F0502020204030204" pitchFamily="34" charset="0"/>
                        </a:rPr>
                        <a:t>Colaboración en formación y diseño de objetos de aprendizaje digital con la comunidad </a:t>
                      </a:r>
                      <a:endParaRPr lang="es-ES" b="0" i="0" dirty="0">
                        <a:effectLst/>
                      </a:endParaRPr>
                    </a:p>
                  </a:txBody>
                  <a:tcPr/>
                </a:tc>
                <a:extLst>
                  <a:ext uri="{0D108BD9-81ED-4DB2-BD59-A6C34878D82A}">
                    <a16:rowId xmlns:a16="http://schemas.microsoft.com/office/drawing/2014/main" val="4024758215"/>
                  </a:ext>
                </a:extLst>
              </a:tr>
              <a:tr h="228600">
                <a:tc>
                  <a:txBody>
                    <a:bodyPr/>
                    <a:lstStyle/>
                    <a:p>
                      <a:pPr algn="l" rtl="0" fontAlgn="base"/>
                      <a:r>
                        <a:rPr lang="es-ES" sz="1800" kern="1200" dirty="0">
                          <a:solidFill>
                            <a:schemeClr val="dk1"/>
                          </a:solidFill>
                          <a:latin typeface="+mn-lt"/>
                          <a:ea typeface="+mn-ea"/>
                          <a:cs typeface="+mn-cs"/>
                        </a:rPr>
                        <a:t>Michelle Muga Fernández (exalumna)</a:t>
                      </a:r>
                    </a:p>
                  </a:txBody>
                  <a:tcPr/>
                </a:tc>
                <a:tc>
                  <a:txBody>
                    <a:bodyPr/>
                    <a:lstStyle/>
                    <a:p>
                      <a:pPr algn="l" rtl="0" fontAlgn="base"/>
                      <a:r>
                        <a:rPr lang="es-ES" sz="1800" kern="1200" dirty="0">
                          <a:solidFill>
                            <a:schemeClr val="dk1"/>
                          </a:solidFill>
                          <a:latin typeface="+mn-lt"/>
                          <a:ea typeface="+mn-ea"/>
                          <a:cs typeface="+mn-cs"/>
                        </a:rPr>
                        <a:t>Colaboración en formación con simulación clínica  </a:t>
                      </a:r>
                    </a:p>
                  </a:txBody>
                  <a:tcPr/>
                </a:tc>
                <a:extLst>
                  <a:ext uri="{0D108BD9-81ED-4DB2-BD59-A6C34878D82A}">
                    <a16:rowId xmlns:a16="http://schemas.microsoft.com/office/drawing/2014/main" val="4240707559"/>
                  </a:ext>
                </a:extLst>
              </a:tr>
              <a:tr h="228600">
                <a:tc>
                  <a:txBody>
                    <a:bodyPr/>
                    <a:lstStyle/>
                    <a:p>
                      <a:pPr algn="l" rtl="0" fontAlgn="base"/>
                      <a:r>
                        <a:rPr lang="es-ES" sz="1800" kern="1200" dirty="0">
                          <a:solidFill>
                            <a:schemeClr val="dk1"/>
                          </a:solidFill>
                          <a:latin typeface="+mn-lt"/>
                          <a:ea typeface="+mn-ea"/>
                          <a:cs typeface="+mn-cs"/>
                        </a:rPr>
                        <a:t>Constanza Ruiz Zárate (exalumna)</a:t>
                      </a:r>
                    </a:p>
                  </a:txBody>
                  <a:tcPr/>
                </a:tc>
                <a:tc>
                  <a:txBody>
                    <a:bodyPr/>
                    <a:lstStyle/>
                    <a:p>
                      <a:pPr algn="l" rtl="0" fontAlgn="base"/>
                      <a:r>
                        <a:rPr lang="es-ES" sz="1800" kern="1200" dirty="0">
                          <a:solidFill>
                            <a:schemeClr val="dk1"/>
                          </a:solidFill>
                          <a:latin typeface="+mn-lt"/>
                          <a:ea typeface="+mn-ea"/>
                          <a:cs typeface="+mn-cs"/>
                        </a:rPr>
                        <a:t>Colaboración en formación con simulación clínica  </a:t>
                      </a:r>
                    </a:p>
                  </a:txBody>
                  <a:tcPr/>
                </a:tc>
                <a:extLst>
                  <a:ext uri="{0D108BD9-81ED-4DB2-BD59-A6C34878D82A}">
                    <a16:rowId xmlns:a16="http://schemas.microsoft.com/office/drawing/2014/main" val="3842250521"/>
                  </a:ext>
                </a:extLst>
              </a:tr>
            </a:tbl>
          </a:graphicData>
        </a:graphic>
      </p:graphicFrame>
    </p:spTree>
    <p:extLst>
      <p:ext uri="{BB962C8B-B14F-4D97-AF65-F5344CB8AC3E}">
        <p14:creationId xmlns:p14="http://schemas.microsoft.com/office/powerpoint/2010/main" val="2615349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6FDDC-62E8-7219-45A9-163D461D6E7B}"/>
              </a:ext>
            </a:extLst>
          </p:cNvPr>
          <p:cNvSpPr>
            <a:spLocks noGrp="1"/>
          </p:cNvSpPr>
          <p:nvPr>
            <p:ph type="title"/>
          </p:nvPr>
        </p:nvSpPr>
        <p:spPr>
          <a:xfrm>
            <a:off x="457200" y="284084"/>
            <a:ext cx="8229600" cy="314431"/>
          </a:xfrm>
        </p:spPr>
        <p:txBody>
          <a:bodyPr wrap="square" anchor="ctr">
            <a:noAutofit/>
          </a:bodyPr>
          <a:lstStyle/>
          <a:p>
            <a:pPr>
              <a:lnSpc>
                <a:spcPct val="90000"/>
              </a:lnSpc>
            </a:pPr>
            <a:r>
              <a:rPr lang="es-ES" sz="4400" dirty="0"/>
              <a:t>Problema </a:t>
            </a:r>
            <a:endParaRPr lang="es-CL" sz="4400" dirty="0"/>
          </a:p>
        </p:txBody>
      </p:sp>
      <p:pic>
        <p:nvPicPr>
          <p:cNvPr id="4" name="Picture 2" descr="Ver las imágenes de origen">
            <a:extLst>
              <a:ext uri="{FF2B5EF4-FFF2-40B4-BE49-F238E27FC236}">
                <a16:creationId xmlns:a16="http://schemas.microsoft.com/office/drawing/2014/main" id="{65008B26-100B-30F1-9E73-9CC425A2CF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9848" y="2081117"/>
            <a:ext cx="4038600" cy="2695765"/>
          </a:xfrm>
          <a:prstGeom prst="rect">
            <a:avLst/>
          </a:prstGeom>
          <a:solidFill>
            <a:srgbClr val="FFFFFF"/>
          </a:solidFill>
        </p:spPr>
      </p:pic>
      <p:sp>
        <p:nvSpPr>
          <p:cNvPr id="3" name="Marcador de contenido 2">
            <a:extLst>
              <a:ext uri="{FF2B5EF4-FFF2-40B4-BE49-F238E27FC236}">
                <a16:creationId xmlns:a16="http://schemas.microsoft.com/office/drawing/2014/main" id="{4B6AFAEA-DD72-2989-8B12-D133E50CB70E}"/>
              </a:ext>
            </a:extLst>
          </p:cNvPr>
          <p:cNvSpPr>
            <a:spLocks noGrp="1"/>
          </p:cNvSpPr>
          <p:nvPr>
            <p:ph sz="half" idx="2"/>
          </p:nvPr>
        </p:nvSpPr>
        <p:spPr>
          <a:xfrm>
            <a:off x="3941685" y="1047565"/>
            <a:ext cx="4958179" cy="5299969"/>
          </a:xfrm>
        </p:spPr>
        <p:txBody>
          <a:bodyPr wrap="square" anchor="t">
            <a:noAutofit/>
          </a:bodyPr>
          <a:lstStyle/>
          <a:p>
            <a:pPr rtl="0" fontAlgn="base">
              <a:lnSpc>
                <a:spcPct val="90000"/>
              </a:lnSpc>
            </a:pPr>
            <a:r>
              <a:rPr lang="es-ES" sz="1800" b="0" i="0" dirty="0">
                <a:effectLst/>
              </a:rPr>
              <a:t>Chile pasó de tener una esperanza de vida al nacer de 73 años en 1990 a una de 80 años el 2020 (1). </a:t>
            </a:r>
          </a:p>
          <a:p>
            <a:pPr rtl="0" fontAlgn="base">
              <a:lnSpc>
                <a:spcPct val="90000"/>
              </a:lnSpc>
            </a:pPr>
            <a:r>
              <a:rPr lang="es-ES" sz="1800" b="0" i="0" dirty="0">
                <a:effectLst/>
              </a:rPr>
              <a:t>Desafío del envejecimiento de la población es preservar las capacidades intrínsecas de las personas y adaptar las condiciones del entorno para la inclusión social de aquellos que han visto disminuidas sus capacidades funcionales (2). </a:t>
            </a:r>
          </a:p>
          <a:p>
            <a:pPr rtl="0" fontAlgn="base">
              <a:lnSpc>
                <a:spcPct val="90000"/>
              </a:lnSpc>
            </a:pPr>
            <a:r>
              <a:rPr lang="es-ES" sz="1800" b="0" i="0" dirty="0">
                <a:effectLst/>
              </a:rPr>
              <a:t>La dependencia surge cuando la capacidad funcional ha disminuido a un punto en el que la persona ya no es capaz de llevar a cabo las tareas básicas de la vida diaria sin ayuda. </a:t>
            </a:r>
          </a:p>
          <a:p>
            <a:pPr rtl="0" fontAlgn="base">
              <a:lnSpc>
                <a:spcPct val="90000"/>
              </a:lnSpc>
            </a:pPr>
            <a:r>
              <a:rPr lang="es-ES" sz="1800" b="0" i="0" dirty="0">
                <a:effectLst/>
              </a:rPr>
              <a:t>Datos de la encuesta CASEN del 2017(3), señalan que la prevalencia de la dependencia es mayor en mujeres. </a:t>
            </a:r>
          </a:p>
          <a:p>
            <a:pPr rtl="0" fontAlgn="base">
              <a:lnSpc>
                <a:spcPct val="90000"/>
              </a:lnSpc>
            </a:pPr>
            <a:r>
              <a:rPr lang="es-ES" sz="1800" b="0" i="0" dirty="0">
                <a:effectLst/>
              </a:rPr>
              <a:t>La prevalencia y la severidad de la dependencia aumentan con la edad, lo que implica que, en Chile, más del 60% de los dependientes son Personas Mayores (4). </a:t>
            </a:r>
          </a:p>
          <a:p>
            <a:pPr>
              <a:lnSpc>
                <a:spcPct val="90000"/>
              </a:lnSpc>
            </a:pPr>
            <a:endParaRPr lang="es-CL" sz="1800" dirty="0"/>
          </a:p>
        </p:txBody>
      </p:sp>
    </p:spTree>
    <p:extLst>
      <p:ext uri="{BB962C8B-B14F-4D97-AF65-F5344CB8AC3E}">
        <p14:creationId xmlns:p14="http://schemas.microsoft.com/office/powerpoint/2010/main" val="144202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6FDDC-62E8-7219-45A9-163D461D6E7B}"/>
              </a:ext>
            </a:extLst>
          </p:cNvPr>
          <p:cNvSpPr>
            <a:spLocks noGrp="1"/>
          </p:cNvSpPr>
          <p:nvPr>
            <p:ph type="title"/>
          </p:nvPr>
        </p:nvSpPr>
        <p:spPr>
          <a:xfrm>
            <a:off x="457200" y="274638"/>
            <a:ext cx="8229600" cy="323878"/>
          </a:xfrm>
        </p:spPr>
        <p:txBody>
          <a:bodyPr wrap="square" anchor="ctr">
            <a:normAutofit fontScale="90000"/>
          </a:bodyPr>
          <a:lstStyle/>
          <a:p>
            <a:pPr>
              <a:lnSpc>
                <a:spcPct val="90000"/>
              </a:lnSpc>
            </a:pPr>
            <a:r>
              <a:rPr lang="es-ES" sz="4900" dirty="0"/>
              <a:t>Problema</a:t>
            </a:r>
            <a:r>
              <a:rPr lang="es-ES" sz="1800" dirty="0"/>
              <a:t> </a:t>
            </a:r>
            <a:endParaRPr lang="es-CL" sz="1800" dirty="0"/>
          </a:p>
        </p:txBody>
      </p:sp>
      <p:sp>
        <p:nvSpPr>
          <p:cNvPr id="3" name="Marcador de contenido 2">
            <a:extLst>
              <a:ext uri="{FF2B5EF4-FFF2-40B4-BE49-F238E27FC236}">
                <a16:creationId xmlns:a16="http://schemas.microsoft.com/office/drawing/2014/main" id="{4B6AFAEA-DD72-2989-8B12-D133E50CB70E}"/>
              </a:ext>
            </a:extLst>
          </p:cNvPr>
          <p:cNvSpPr>
            <a:spLocks noGrp="1"/>
          </p:cNvSpPr>
          <p:nvPr>
            <p:ph sz="half" idx="1"/>
          </p:nvPr>
        </p:nvSpPr>
        <p:spPr>
          <a:xfrm>
            <a:off x="186430" y="1014275"/>
            <a:ext cx="4238348" cy="4525963"/>
          </a:xfrm>
        </p:spPr>
        <p:txBody>
          <a:bodyPr wrap="square" anchor="t">
            <a:noAutofit/>
          </a:bodyPr>
          <a:lstStyle/>
          <a:p>
            <a:pPr rtl="0" fontAlgn="base">
              <a:lnSpc>
                <a:spcPct val="90000"/>
              </a:lnSpc>
            </a:pPr>
            <a:r>
              <a:rPr lang="es-ES" sz="1600" b="0" i="0" dirty="0">
                <a:effectLst/>
              </a:rPr>
              <a:t>Fernández y Herrera (2020) señala que “la mayoría de los cuidados requeridos por las personas dependientes son provistos por los familiares más cercanos.</a:t>
            </a:r>
          </a:p>
          <a:p>
            <a:pPr rtl="0" fontAlgn="base">
              <a:lnSpc>
                <a:spcPct val="90000"/>
              </a:lnSpc>
            </a:pPr>
            <a:r>
              <a:rPr lang="es-ES" sz="1600" b="0" i="0" dirty="0">
                <a:effectLst/>
              </a:rPr>
              <a:t>No reciben remuneración económica, ni tampoco cuentan con la formación para los diferentes cuidados que proveen. El cuidado puede llegar a convertirse en una tarea muy exigente, provocando tensión física, fatiga, desgaste emocional o estrés del cuidador.</a:t>
            </a:r>
          </a:p>
          <a:p>
            <a:pPr>
              <a:lnSpc>
                <a:spcPct val="90000"/>
              </a:lnSpc>
            </a:pPr>
            <a:r>
              <a:rPr lang="es-ES" sz="1600" b="0" i="0" dirty="0">
                <a:effectLst/>
              </a:rPr>
              <a:t>La </a:t>
            </a:r>
            <a:r>
              <a:rPr lang="es-ES" sz="1600" dirty="0"/>
              <a:t>mayoría, 66,8% de </a:t>
            </a:r>
            <a:r>
              <a:rPr lang="es-ES" sz="1600" b="0" i="0" dirty="0">
                <a:effectLst/>
              </a:rPr>
              <a:t>los cuidadores son las mujeres (44,5% hijas o 33,6% parejas) con media de edad de 56,5 años y poseen menor nivel socioeconómico y a su vez presentan peores niveles de salud (3, 5). </a:t>
            </a:r>
          </a:p>
          <a:p>
            <a:pPr rtl="0" fontAlgn="base">
              <a:lnSpc>
                <a:spcPct val="90000"/>
              </a:lnSpc>
            </a:pPr>
            <a:r>
              <a:rPr lang="es-ES" sz="1600" b="0" i="0" dirty="0">
                <a:effectLst/>
              </a:rPr>
              <a:t>Según CASEN 2017, 4.313 personas fueron clasificadas como cuidadores informales de personas mayores:</a:t>
            </a:r>
          </a:p>
          <a:p>
            <a:pPr lvl="1">
              <a:lnSpc>
                <a:spcPct val="90000"/>
              </a:lnSpc>
            </a:pPr>
            <a:r>
              <a:rPr lang="es-ES" sz="1600" b="0" i="0" dirty="0">
                <a:effectLst/>
              </a:rPr>
              <a:t>43,4% tenía educación básica o menos, y solo 15,4% educación superior. </a:t>
            </a:r>
          </a:p>
          <a:p>
            <a:pPr lvl="1">
              <a:lnSpc>
                <a:spcPct val="90000"/>
              </a:lnSpc>
            </a:pPr>
            <a:r>
              <a:rPr lang="es-ES" sz="1600" b="0" i="0" dirty="0">
                <a:effectLst/>
              </a:rPr>
              <a:t>La amplia mayoría (61,1%) era inactivo ocupacionalmente con un ingreso medio de $305.877. </a:t>
            </a:r>
          </a:p>
        </p:txBody>
      </p:sp>
      <p:pic>
        <p:nvPicPr>
          <p:cNvPr id="4098" name="Picture 2" descr="Ver las imágenes de origen">
            <a:extLst>
              <a:ext uri="{FF2B5EF4-FFF2-40B4-BE49-F238E27FC236}">
                <a16:creationId xmlns:a16="http://schemas.microsoft.com/office/drawing/2014/main" id="{601BACFA-A827-A2BB-D8A1-8F149C134A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44" r="34741" b="1"/>
          <a:stretch/>
        </p:blipFill>
        <p:spPr bwMode="auto">
          <a:xfrm>
            <a:off x="4648200" y="1387138"/>
            <a:ext cx="4038600" cy="4525963"/>
          </a:xfrm>
          <a:prstGeom prst="rect">
            <a:avLst/>
          </a:prstGeom>
          <a:solidFill>
            <a:srgbClr val="FFFFFF"/>
          </a:solidFill>
        </p:spPr>
      </p:pic>
    </p:spTree>
    <p:extLst>
      <p:ext uri="{BB962C8B-B14F-4D97-AF65-F5344CB8AC3E}">
        <p14:creationId xmlns:p14="http://schemas.microsoft.com/office/powerpoint/2010/main" val="583869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85B37-0836-097A-6A3C-F8A3062C592C}"/>
              </a:ext>
            </a:extLst>
          </p:cNvPr>
          <p:cNvSpPr>
            <a:spLocks noGrp="1"/>
          </p:cNvSpPr>
          <p:nvPr>
            <p:ph type="title"/>
          </p:nvPr>
        </p:nvSpPr>
        <p:spPr/>
        <p:txBody>
          <a:bodyPr/>
          <a:lstStyle/>
          <a:p>
            <a:r>
              <a:rPr lang="es-ES" sz="3600" dirty="0"/>
              <a:t>Alcance del proyecto</a:t>
            </a:r>
            <a:endParaRPr lang="es-CL" sz="3600" dirty="0"/>
          </a:p>
        </p:txBody>
      </p:sp>
      <p:sp>
        <p:nvSpPr>
          <p:cNvPr id="3" name="Marcador de contenido 2">
            <a:extLst>
              <a:ext uri="{FF2B5EF4-FFF2-40B4-BE49-F238E27FC236}">
                <a16:creationId xmlns:a16="http://schemas.microsoft.com/office/drawing/2014/main" id="{D9F04FE1-C5A2-9A99-11AB-350C06FC38E5}"/>
              </a:ext>
            </a:extLst>
          </p:cNvPr>
          <p:cNvSpPr>
            <a:spLocks noGrp="1"/>
          </p:cNvSpPr>
          <p:nvPr>
            <p:ph idx="1"/>
          </p:nvPr>
        </p:nvSpPr>
        <p:spPr>
          <a:xfrm>
            <a:off x="457200" y="1441226"/>
            <a:ext cx="8229600" cy="4525963"/>
          </a:xfrm>
        </p:spPr>
        <p:txBody>
          <a:bodyPr/>
          <a:lstStyle/>
          <a:p>
            <a:pPr algn="just" rtl="0" fontAlgn="base"/>
            <a:r>
              <a:rPr lang="es-ES" sz="1600" b="0" i="0" dirty="0">
                <a:solidFill>
                  <a:srgbClr val="000000"/>
                </a:solidFill>
                <a:effectLst/>
                <a:latin typeface="Calibri" panose="020F0502020204030204" pitchFamily="34" charset="0"/>
              </a:rPr>
              <a:t>Proyecto de ámbito educacional, formación identitaria del estudiante, de nivel o dimensión macro componentes que incorpora: aprendizaje y servicio, formación, innovación y transferencia del conocimiento, a través de formación tanto en teoría como en práctica a través de talleres de simulación. </a:t>
            </a:r>
            <a:endParaRPr lang="es-ES" sz="2000" b="0" i="0" dirty="0">
              <a:solidFill>
                <a:srgbClr val="000000"/>
              </a:solidFill>
              <a:effectLst/>
              <a:latin typeface="Segoe UI" panose="020B0502040204020203" pitchFamily="34" charset="0"/>
            </a:endParaRPr>
          </a:p>
          <a:p>
            <a:pPr algn="just" rtl="0" fontAlgn="base"/>
            <a:r>
              <a:rPr lang="es-ES" sz="1600" b="0" i="0" dirty="0">
                <a:solidFill>
                  <a:srgbClr val="000000"/>
                </a:solidFill>
                <a:effectLst/>
                <a:latin typeface="Calibri" panose="020F0502020204030204" pitchFamily="34" charset="0"/>
              </a:rPr>
              <a:t>A partir de la trayectoria del proyecto universitario salesiano y su manifiesto compromiso social y público se propone certificar cuidadores de personas en distintos grados dependencia mediante alianza de vinculación de UCSH con la comunidad de la Florida para mejorar la calidad de cuidados y de vida de las personas en condición de dependencia en el hogar y de los cuidadores informales. </a:t>
            </a:r>
            <a:endParaRPr lang="es-ES" sz="2000" b="0" i="0" dirty="0">
              <a:solidFill>
                <a:srgbClr val="000000"/>
              </a:solidFill>
              <a:effectLst/>
              <a:latin typeface="Segoe UI" panose="020B0502040204020203" pitchFamily="34" charset="0"/>
            </a:endParaRPr>
          </a:p>
          <a:p>
            <a:pPr algn="just" rtl="0" fontAlgn="base"/>
            <a:r>
              <a:rPr lang="es-ES" sz="1600" b="0" i="0" dirty="0">
                <a:solidFill>
                  <a:srgbClr val="000000"/>
                </a:solidFill>
                <a:effectLst/>
                <a:latin typeface="Calibri" panose="020F0502020204030204" pitchFamily="34" charset="0"/>
              </a:rPr>
              <a:t>Será un espacio de interacción de tipo comunal en la comuna de La Florida, que cumple con los criterios de proximidad territorial, índice de mayor vulnerabilidad y de procedencia de estudiantes (21%). </a:t>
            </a:r>
          </a:p>
          <a:p>
            <a:pPr algn="just" rtl="0" fontAlgn="base"/>
            <a:r>
              <a:rPr lang="es-ES" sz="1600" b="0" i="0" dirty="0">
                <a:solidFill>
                  <a:srgbClr val="000000"/>
                </a:solidFill>
                <a:effectLst/>
                <a:latin typeface="Calibri" panose="020F0502020204030204" pitchFamily="34" charset="0"/>
              </a:rPr>
              <a:t>El grupo de interacción corresponde a cuidadoras informales de la comuna de la Florida, estudiantes de enfermería de los niveles 500 y 800, alumni, docentes y personal administrativo. Se pretende también construir un espacio de intercambio de saberes entre las y los cuidadores. </a:t>
            </a:r>
            <a:endParaRPr lang="es-ES" sz="2000" b="0" i="0" dirty="0">
              <a:solidFill>
                <a:srgbClr val="000000"/>
              </a:solidFill>
              <a:effectLst/>
              <a:latin typeface="Segoe UI" panose="020B0502040204020203" pitchFamily="34" charset="0"/>
            </a:endParaRPr>
          </a:p>
          <a:p>
            <a:pPr marL="0" indent="0" algn="l" rtl="0" fontAlgn="base">
              <a:buNone/>
            </a:pPr>
            <a:endParaRPr lang="es-ES" sz="2000" b="0" i="0" dirty="0">
              <a:solidFill>
                <a:srgbClr val="000000"/>
              </a:solidFill>
              <a:effectLst/>
              <a:latin typeface="Segoe UI" panose="020B0502040204020203" pitchFamily="34" charset="0"/>
            </a:endParaRPr>
          </a:p>
          <a:p>
            <a:endParaRPr lang="es-CL" sz="2000" dirty="0"/>
          </a:p>
        </p:txBody>
      </p:sp>
    </p:spTree>
    <p:extLst>
      <p:ext uri="{BB962C8B-B14F-4D97-AF65-F5344CB8AC3E}">
        <p14:creationId xmlns:p14="http://schemas.microsoft.com/office/powerpoint/2010/main" val="5139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D854-1A8E-D321-05BC-46012826CF65}"/>
              </a:ext>
            </a:extLst>
          </p:cNvPr>
          <p:cNvSpPr>
            <a:spLocks noGrp="1"/>
          </p:cNvSpPr>
          <p:nvPr>
            <p:ph type="title"/>
          </p:nvPr>
        </p:nvSpPr>
        <p:spPr/>
        <p:txBody>
          <a:bodyPr/>
          <a:lstStyle/>
          <a:p>
            <a:r>
              <a:rPr lang="es-ES" sz="3200" b="1" i="0">
                <a:effectLst/>
                <a:latin typeface="Calibri" panose="020F0502020204030204" pitchFamily="34" charset="0"/>
              </a:rPr>
              <a:t>Objetivos de intervención</a:t>
            </a:r>
            <a:r>
              <a:rPr lang="es-ES" sz="3200" b="0" i="0">
                <a:effectLst/>
                <a:latin typeface="Calibri" panose="020F0502020204030204" pitchFamily="34" charset="0"/>
              </a:rPr>
              <a:t> </a:t>
            </a:r>
            <a:endParaRPr lang="es-CL" sz="4400" dirty="0"/>
          </a:p>
        </p:txBody>
      </p:sp>
      <p:sp>
        <p:nvSpPr>
          <p:cNvPr id="3" name="Marcador de contenido 2">
            <a:extLst>
              <a:ext uri="{FF2B5EF4-FFF2-40B4-BE49-F238E27FC236}">
                <a16:creationId xmlns:a16="http://schemas.microsoft.com/office/drawing/2014/main" id="{9F91465D-0018-DF76-A883-39898CE49C71}"/>
              </a:ext>
            </a:extLst>
          </p:cNvPr>
          <p:cNvSpPr>
            <a:spLocks noGrp="1"/>
          </p:cNvSpPr>
          <p:nvPr>
            <p:ph idx="1"/>
          </p:nvPr>
        </p:nvSpPr>
        <p:spPr>
          <a:xfrm>
            <a:off x="457200" y="1122437"/>
            <a:ext cx="5126854" cy="1453717"/>
          </a:xfrm>
        </p:spPr>
        <p:txBody>
          <a:bodyPr/>
          <a:lstStyle/>
          <a:p>
            <a:pPr marL="0" indent="0" algn="l" rtl="0" fontAlgn="base">
              <a:buNone/>
            </a:pPr>
            <a:r>
              <a:rPr lang="es-ES" sz="1800" b="1" i="0" dirty="0">
                <a:solidFill>
                  <a:srgbClr val="000000"/>
                </a:solidFill>
                <a:effectLst/>
                <a:latin typeface="Calibri" panose="020F0502020204030204" pitchFamily="34" charset="0"/>
              </a:rPr>
              <a:t>Objetivo General </a:t>
            </a:r>
            <a:endParaRPr lang="es-ES" b="1" dirty="0">
              <a:solidFill>
                <a:srgbClr val="000000"/>
              </a:solidFill>
              <a:latin typeface="Segoe UI" panose="020B0502040204020203" pitchFamily="34" charset="0"/>
            </a:endParaRPr>
          </a:p>
          <a:p>
            <a:pPr marL="0" indent="0" algn="l" rtl="0" fontAlgn="base">
              <a:buNone/>
            </a:pPr>
            <a:r>
              <a:rPr lang="es-ES" sz="1800" b="0" i="0" dirty="0">
                <a:solidFill>
                  <a:srgbClr val="000000"/>
                </a:solidFill>
                <a:effectLst/>
                <a:latin typeface="Calibri" panose="020F0502020204030204" pitchFamily="34" charset="0"/>
              </a:rPr>
              <a:t>Certificar cuidadores de personas en distintos grados dependencia mediante alianza de vinculación de UCSH con la comunidad de la Florida, con un sello en cuidado humano. </a:t>
            </a:r>
            <a:endParaRPr lang="es-ES" dirty="0">
              <a:solidFill>
                <a:srgbClr val="000000"/>
              </a:solidFill>
              <a:latin typeface="Segoe UI" panose="020B0502040204020203" pitchFamily="34" charset="0"/>
            </a:endParaRPr>
          </a:p>
          <a:p>
            <a:endParaRPr lang="es-CL" dirty="0"/>
          </a:p>
        </p:txBody>
      </p:sp>
      <p:pic>
        <p:nvPicPr>
          <p:cNvPr id="4" name="Picture 2" descr="Ver las imágenes de origen">
            <a:extLst>
              <a:ext uri="{FF2B5EF4-FFF2-40B4-BE49-F238E27FC236}">
                <a16:creationId xmlns:a16="http://schemas.microsoft.com/office/drawing/2014/main" id="{28B6D82B-C37A-328B-02EC-2AEF1F4EF5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3" r="7431" b="1573"/>
          <a:stretch/>
        </p:blipFill>
        <p:spPr bwMode="auto">
          <a:xfrm>
            <a:off x="5678672" y="819897"/>
            <a:ext cx="3465328" cy="2257795"/>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16D3FF2F-24AA-98C5-4E13-4E929D9E8982}"/>
              </a:ext>
            </a:extLst>
          </p:cNvPr>
          <p:cNvSpPr txBox="1"/>
          <p:nvPr/>
        </p:nvSpPr>
        <p:spPr>
          <a:xfrm>
            <a:off x="457199" y="2785159"/>
            <a:ext cx="8384959" cy="3693319"/>
          </a:xfrm>
          <a:prstGeom prst="rect">
            <a:avLst/>
          </a:prstGeom>
          <a:noFill/>
        </p:spPr>
        <p:txBody>
          <a:bodyPr wrap="square">
            <a:spAutoFit/>
          </a:bodyPr>
          <a:lstStyle/>
          <a:p>
            <a:pPr marL="0" indent="0" algn="l" rtl="0" fontAlgn="base">
              <a:buNone/>
            </a:pPr>
            <a:r>
              <a:rPr lang="es-ES" sz="1800" b="1" i="0" dirty="0">
                <a:solidFill>
                  <a:srgbClr val="000000"/>
                </a:solidFill>
                <a:effectLst/>
                <a:latin typeface="Calibri" panose="020F0502020204030204" pitchFamily="34" charset="0"/>
              </a:rPr>
              <a:t>Objetivos específicos </a:t>
            </a:r>
            <a:endParaRPr lang="es-ES" sz="1800" b="1" i="0" dirty="0">
              <a:solidFill>
                <a:srgbClr val="000000"/>
              </a:solidFill>
              <a:effectLst/>
              <a:latin typeface="Segoe UI" panose="020B0502040204020203" pitchFamily="34" charset="0"/>
            </a:endParaRPr>
          </a:p>
          <a:p>
            <a:pPr marL="266700" indent="-266700" algn="l" rtl="0" fontAlgn="base">
              <a:buFont typeface="+mj-lt"/>
              <a:buAutoNum type="arabicPeriod"/>
            </a:pPr>
            <a:r>
              <a:rPr lang="es-ES" sz="1800" b="0" i="0" dirty="0">
                <a:solidFill>
                  <a:srgbClr val="000000"/>
                </a:solidFill>
                <a:effectLst/>
                <a:latin typeface="Calibri" panose="020F0502020204030204" pitchFamily="34" charset="0"/>
              </a:rPr>
              <a:t>Diseñar un programa innovador de formación conceptual, procedimental y actitudinal de cuidadores para el cuidado humano de personas vulnerables con distintos niveles de dependencia y autonomía. </a:t>
            </a:r>
          </a:p>
          <a:p>
            <a:pPr marL="266700" indent="-266700" algn="l" rtl="0" fontAlgn="base">
              <a:buFont typeface="+mj-lt"/>
              <a:buAutoNum type="arabicPeriod" startAt="2"/>
            </a:pPr>
            <a:r>
              <a:rPr lang="es-ES" sz="1800" b="0" i="0" dirty="0">
                <a:solidFill>
                  <a:srgbClr val="000000"/>
                </a:solidFill>
                <a:effectLst/>
                <a:latin typeface="Calibri" panose="020F0502020204030204" pitchFamily="34" charset="0"/>
              </a:rPr>
              <a:t>Capacitar a los cuidadores para el cuidado humano integral de personas vulnerables con distintos niveles de dependencia y autonomía. </a:t>
            </a:r>
          </a:p>
          <a:p>
            <a:pPr marL="266700" indent="-266700" algn="l" rtl="0" fontAlgn="base">
              <a:buFont typeface="+mj-lt"/>
              <a:buAutoNum type="arabicPeriod" startAt="3"/>
            </a:pPr>
            <a:r>
              <a:rPr lang="es-ES" sz="1800" b="0" i="0" dirty="0">
                <a:solidFill>
                  <a:srgbClr val="000000"/>
                </a:solidFill>
                <a:effectLst/>
                <a:latin typeface="Calibri" panose="020F0502020204030204" pitchFamily="34" charset="0"/>
              </a:rPr>
              <a:t>Fortalecer el cuidado del cuidador optimizando su calidad de vida. </a:t>
            </a:r>
          </a:p>
          <a:p>
            <a:pPr marL="266700" indent="-266700" algn="l" rtl="0" fontAlgn="base">
              <a:buFont typeface="+mj-lt"/>
              <a:buAutoNum type="arabicPeriod" startAt="4"/>
            </a:pPr>
            <a:r>
              <a:rPr lang="es-ES" sz="1800" b="0" i="0" dirty="0">
                <a:solidFill>
                  <a:srgbClr val="000000"/>
                </a:solidFill>
                <a:effectLst/>
                <a:latin typeface="Calibri" panose="020F0502020204030204" pitchFamily="34" charset="0"/>
              </a:rPr>
              <a:t>Fomentar la solidaridad intergeneracional desde una mirada ética, estética y emancipatoria. </a:t>
            </a:r>
          </a:p>
          <a:p>
            <a:pPr marL="266700" indent="-266700" algn="just" rtl="0" fontAlgn="base">
              <a:buFont typeface="+mj-lt"/>
              <a:buAutoNum type="arabicPeriod" startAt="5"/>
            </a:pPr>
            <a:r>
              <a:rPr lang="es-ES" sz="1800" b="0" i="0" dirty="0">
                <a:solidFill>
                  <a:srgbClr val="000000"/>
                </a:solidFill>
                <a:effectLst/>
                <a:latin typeface="Calibri" panose="020F0502020204030204" pitchFamily="34" charset="0"/>
              </a:rPr>
              <a:t>Aportar en el desarrollo humano integral y sostenible de la comunidad beneficiaria y los estudiantes involucrados. </a:t>
            </a:r>
          </a:p>
          <a:p>
            <a:pPr marL="266700" indent="-266700" algn="just" rtl="0" fontAlgn="base">
              <a:buFont typeface="+mj-lt"/>
              <a:buAutoNum type="arabicPeriod" startAt="6"/>
            </a:pPr>
            <a:r>
              <a:rPr lang="es-ES" sz="1800" b="0" i="0" dirty="0">
                <a:solidFill>
                  <a:srgbClr val="000000"/>
                </a:solidFill>
                <a:effectLst/>
                <a:latin typeface="Calibri" panose="020F0502020204030204" pitchFamily="34" charset="0"/>
              </a:rPr>
              <a:t>Registrar y sistematizar en plataforma SISE, las actividades realizadas en la etapa de difusión.  </a:t>
            </a:r>
            <a:endParaRPr lang="es-ES" sz="18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207794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BC46ED-67BE-15D6-4EA0-229F24362719}"/>
              </a:ext>
            </a:extLst>
          </p:cNvPr>
          <p:cNvSpPr>
            <a:spLocks noGrp="1"/>
          </p:cNvSpPr>
          <p:nvPr>
            <p:ph type="title"/>
          </p:nvPr>
        </p:nvSpPr>
        <p:spPr/>
        <p:txBody>
          <a:bodyPr/>
          <a:lstStyle/>
          <a:p>
            <a:r>
              <a:rPr lang="es-ES" sz="3200" b="1" i="0" dirty="0">
                <a:effectLst/>
                <a:latin typeface="Calibri" panose="020F0502020204030204" pitchFamily="34" charset="0"/>
              </a:rPr>
              <a:t>Aspectos Metodológicos</a:t>
            </a:r>
            <a:r>
              <a:rPr lang="es-ES" sz="3200" b="0" i="0" dirty="0">
                <a:effectLst/>
                <a:latin typeface="Calibri" panose="020F0502020204030204" pitchFamily="34" charset="0"/>
              </a:rPr>
              <a:t> </a:t>
            </a:r>
            <a:endParaRPr lang="es-CL" sz="4400" dirty="0"/>
          </a:p>
        </p:txBody>
      </p:sp>
      <p:sp>
        <p:nvSpPr>
          <p:cNvPr id="3" name="Marcador de contenido 2">
            <a:extLst>
              <a:ext uri="{FF2B5EF4-FFF2-40B4-BE49-F238E27FC236}">
                <a16:creationId xmlns:a16="http://schemas.microsoft.com/office/drawing/2014/main" id="{84D14822-A507-5292-7B31-963E6411ACFF}"/>
              </a:ext>
            </a:extLst>
          </p:cNvPr>
          <p:cNvSpPr>
            <a:spLocks noGrp="1"/>
          </p:cNvSpPr>
          <p:nvPr>
            <p:ph idx="1"/>
          </p:nvPr>
        </p:nvSpPr>
        <p:spPr>
          <a:xfrm>
            <a:off x="164237" y="944077"/>
            <a:ext cx="5410940" cy="5412335"/>
          </a:xfrm>
        </p:spPr>
        <p:txBody>
          <a:bodyPr/>
          <a:lstStyle/>
          <a:p>
            <a:pPr algn="l" rtl="0" fontAlgn="base"/>
            <a:r>
              <a:rPr lang="es-ES" sz="1600" b="0" i="0" dirty="0">
                <a:solidFill>
                  <a:srgbClr val="000000"/>
                </a:solidFill>
                <a:effectLst/>
                <a:latin typeface="Calibri" panose="020F0502020204030204" pitchFamily="34" charset="0"/>
              </a:rPr>
              <a:t>El foco esta en la interacción bidireccional entre los estudiantes y los cuidadores.</a:t>
            </a:r>
          </a:p>
          <a:p>
            <a:pPr algn="l" rtl="0" fontAlgn="base"/>
            <a:r>
              <a:rPr lang="es-ES" sz="1600" b="0" i="0" dirty="0">
                <a:solidFill>
                  <a:srgbClr val="000000"/>
                </a:solidFill>
                <a:effectLst/>
                <a:latin typeface="Calibri" panose="020F0502020204030204" pitchFamily="34" charset="0"/>
              </a:rPr>
              <a:t>Respondiendo al ideario salesiano se busca sensibilizar a los estudiantes con personas de vulnerabilidad extrema y necesidades de cuidado de la salud y acompañamiento de la persona con limitaciones funcionales. </a:t>
            </a:r>
            <a:endParaRPr lang="es-ES" sz="2000" b="0" i="0" dirty="0">
              <a:solidFill>
                <a:srgbClr val="000000"/>
              </a:solidFill>
              <a:effectLst/>
              <a:latin typeface="Segoe UI" panose="020B0502040204020203" pitchFamily="34" charset="0"/>
            </a:endParaRPr>
          </a:p>
          <a:p>
            <a:pPr algn="l" rtl="0" fontAlgn="base"/>
            <a:r>
              <a:rPr lang="es-ES" sz="1600" b="0" i="0" dirty="0">
                <a:solidFill>
                  <a:srgbClr val="000000"/>
                </a:solidFill>
                <a:effectLst/>
                <a:latin typeface="Calibri" panose="020F0502020204030204" pitchFamily="34" charset="0"/>
              </a:rPr>
              <a:t>La formación de los cuidadores será en base al enfoque de derechos de OMS, es decir con enfoque holístico centrado en las personas, con declaración de resultados y procesos, en un modelo propuesto de cuidados basados en la evidencia, integrales, culturalmente apropiados, continuos, transparentes, participativos y sin discriminaciones, que busca la equidad y la mayor cobertura en salud. </a:t>
            </a:r>
          </a:p>
          <a:p>
            <a:pPr algn="l" rtl="0" fontAlgn="base"/>
            <a:r>
              <a:rPr lang="es-ES" sz="1600" b="0" i="0" dirty="0">
                <a:solidFill>
                  <a:srgbClr val="000000"/>
                </a:solidFill>
                <a:effectLst/>
                <a:latin typeface="Calibri" panose="020F0502020204030204" pitchFamily="34" charset="0"/>
              </a:rPr>
              <a:t>Se basa en la visión de las determinantes de la salud y aportando al logro de los objetivos de desarrollo sostenible. Esta visión implica empoderar a la comunidad, equiparla con conocimientos y habilidad de cuidado y autocuidado, con los estudiantes mediar su aprendizaje y desarrollo personal con alfabetización en salud, para ser capaces de defender el derecho a la salud y satisfacción de las necesidades de su comunidad.  </a:t>
            </a:r>
            <a:endParaRPr lang="es-ES" sz="2000" b="0" i="0" dirty="0">
              <a:solidFill>
                <a:srgbClr val="000000"/>
              </a:solidFill>
              <a:effectLst/>
              <a:latin typeface="Segoe UI" panose="020B0502040204020203" pitchFamily="34" charset="0"/>
            </a:endParaRPr>
          </a:p>
          <a:p>
            <a:endParaRPr lang="es-CL" sz="2000" dirty="0"/>
          </a:p>
        </p:txBody>
      </p:sp>
      <p:sp>
        <p:nvSpPr>
          <p:cNvPr id="5" name="CuadroTexto 4">
            <a:extLst>
              <a:ext uri="{FF2B5EF4-FFF2-40B4-BE49-F238E27FC236}">
                <a16:creationId xmlns:a16="http://schemas.microsoft.com/office/drawing/2014/main" id="{FE9612AC-2A05-0EE1-5AB3-C4C571D51FF4}"/>
              </a:ext>
            </a:extLst>
          </p:cNvPr>
          <p:cNvSpPr txBox="1"/>
          <p:nvPr/>
        </p:nvSpPr>
        <p:spPr>
          <a:xfrm>
            <a:off x="5446451" y="4713594"/>
            <a:ext cx="3084990" cy="738664"/>
          </a:xfrm>
          <a:prstGeom prst="rect">
            <a:avLst/>
          </a:prstGeom>
          <a:noFill/>
        </p:spPr>
        <p:txBody>
          <a:bodyPr wrap="square">
            <a:spAutoFit/>
          </a:bodyPr>
          <a:lstStyle/>
          <a:p>
            <a:pPr algn="ctr" rtl="0" fontAlgn="base"/>
            <a:r>
              <a:rPr lang="es-ES" sz="1400" b="0" i="0" dirty="0">
                <a:solidFill>
                  <a:srgbClr val="000000"/>
                </a:solidFill>
                <a:effectLst/>
                <a:latin typeface="Calibri" panose="020F0502020204030204" pitchFamily="34" charset="0"/>
              </a:rPr>
              <a:t>Imagen toma de Burton E., Catton H., Shan H. pp. 12. (9) </a:t>
            </a:r>
            <a:endParaRPr lang="es-ES" sz="1400" b="0" i="0" dirty="0">
              <a:solidFill>
                <a:srgbClr val="000000"/>
              </a:solidFill>
              <a:effectLst/>
              <a:latin typeface="Segoe UI" panose="020B0502040204020203" pitchFamily="34" charset="0"/>
            </a:endParaRPr>
          </a:p>
          <a:p>
            <a:pPr algn="ctr" rtl="0" fontAlgn="base"/>
            <a:r>
              <a:rPr lang="es-ES" sz="1400" b="0" i="0" dirty="0">
                <a:solidFill>
                  <a:srgbClr val="000000"/>
                </a:solidFill>
                <a:effectLst/>
                <a:latin typeface="Calibri" panose="020F0502020204030204" pitchFamily="34" charset="0"/>
              </a:rPr>
              <a:t> </a:t>
            </a:r>
            <a:endParaRPr lang="es-ES" sz="1400" b="0" i="0" dirty="0">
              <a:solidFill>
                <a:srgbClr val="000000"/>
              </a:solidFill>
              <a:effectLst/>
              <a:latin typeface="Segoe UI" panose="020B0502040204020203" pitchFamily="34" charset="0"/>
            </a:endParaRPr>
          </a:p>
        </p:txBody>
      </p:sp>
      <p:pic>
        <p:nvPicPr>
          <p:cNvPr id="3074" name="Picture 2">
            <a:extLst>
              <a:ext uri="{FF2B5EF4-FFF2-40B4-BE49-F238E27FC236}">
                <a16:creationId xmlns:a16="http://schemas.microsoft.com/office/drawing/2014/main" id="{94FAF560-49BF-B7B6-B58E-043364B980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7893" y="1642370"/>
            <a:ext cx="3057977" cy="2778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258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D0D03-50DA-9D49-A829-9AE41463B320}"/>
              </a:ext>
            </a:extLst>
          </p:cNvPr>
          <p:cNvSpPr>
            <a:spLocks noGrp="1"/>
          </p:cNvSpPr>
          <p:nvPr>
            <p:ph type="title"/>
          </p:nvPr>
        </p:nvSpPr>
        <p:spPr>
          <a:xfrm>
            <a:off x="767918" y="319026"/>
            <a:ext cx="8229600" cy="323878"/>
          </a:xfrm>
        </p:spPr>
        <p:txBody>
          <a:bodyPr wrap="square" anchor="ctr">
            <a:noAutofit/>
          </a:bodyPr>
          <a:lstStyle/>
          <a:p>
            <a:pPr>
              <a:lnSpc>
                <a:spcPct val="90000"/>
              </a:lnSpc>
            </a:pPr>
            <a:r>
              <a:rPr lang="es-ES" sz="3200" dirty="0"/>
              <a:t>Desarrollo del programa educativo</a:t>
            </a:r>
            <a:endParaRPr lang="es-CL" sz="3200" dirty="0"/>
          </a:p>
        </p:txBody>
      </p:sp>
      <p:pic>
        <p:nvPicPr>
          <p:cNvPr id="3074" name="Picture 2" descr="Ver las imágenes de origen">
            <a:extLst>
              <a:ext uri="{FF2B5EF4-FFF2-40B4-BE49-F238E27FC236}">
                <a16:creationId xmlns:a16="http://schemas.microsoft.com/office/drawing/2014/main" id="{DC74AA17-8460-26B5-6175-19F5FFAB5E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094" r="14343" b="-1"/>
          <a:stretch/>
        </p:blipFill>
        <p:spPr bwMode="auto">
          <a:xfrm>
            <a:off x="146482" y="1600202"/>
            <a:ext cx="4038600" cy="4525963"/>
          </a:xfrm>
          <a:prstGeom prst="rect">
            <a:avLst/>
          </a:prstGeom>
          <a:solidFill>
            <a:srgbClr val="FFFFFF"/>
          </a:solidFill>
        </p:spPr>
      </p:pic>
      <p:sp>
        <p:nvSpPr>
          <p:cNvPr id="3" name="Marcador de contenido 2">
            <a:extLst>
              <a:ext uri="{FF2B5EF4-FFF2-40B4-BE49-F238E27FC236}">
                <a16:creationId xmlns:a16="http://schemas.microsoft.com/office/drawing/2014/main" id="{C8C72BE8-C4F8-4E57-5EEA-4F48CE99CB1E}"/>
              </a:ext>
            </a:extLst>
          </p:cNvPr>
          <p:cNvSpPr>
            <a:spLocks noGrp="1"/>
          </p:cNvSpPr>
          <p:nvPr>
            <p:ph sz="half" idx="2"/>
          </p:nvPr>
        </p:nvSpPr>
        <p:spPr>
          <a:xfrm>
            <a:off x="4305670" y="976544"/>
            <a:ext cx="4691848" cy="5149621"/>
          </a:xfrm>
        </p:spPr>
        <p:txBody>
          <a:bodyPr wrap="square" anchor="t">
            <a:noAutofit/>
          </a:bodyPr>
          <a:lstStyle/>
          <a:p>
            <a:pPr marL="177800" indent="-177800" rtl="0" fontAlgn="base">
              <a:lnSpc>
                <a:spcPct val="90000"/>
              </a:lnSpc>
            </a:pPr>
            <a:r>
              <a:rPr lang="es-ES" sz="1600" b="0" i="0" dirty="0">
                <a:effectLst/>
              </a:rPr>
              <a:t>Enfoque conectivista, es decir el aprendizaje, como conocimiento aplicable, puede residir fuera de nosotros, está enfocado en conectar conjuntos de información especializada, estas conexiones nos permiten aprender más y tienen mayor importancia que nuestro estado actual de conocimiento. </a:t>
            </a:r>
          </a:p>
          <a:p>
            <a:pPr marL="177800" indent="-177800" rtl="0" fontAlgn="base">
              <a:lnSpc>
                <a:spcPct val="90000"/>
              </a:lnSpc>
            </a:pPr>
            <a:r>
              <a:rPr lang="es-ES" sz="1600" b="0" i="0" dirty="0">
                <a:effectLst/>
              </a:rPr>
              <a:t>Se trabajará en construcción y uso de Objetos de Aprendizaje Digital Reutilizables (OAR), cuyo diseño considera lograr un aprendizaje heurístico, iterativo y rizomático, es decir, se construirá el conocimiento con los miembros de la comunidad y los estudiantes, pudiendo ser reformado de manera dinámica en respuesta a las condiciones ambientales. </a:t>
            </a:r>
          </a:p>
          <a:p>
            <a:pPr marL="177800" indent="-177800" rtl="0" fontAlgn="base">
              <a:lnSpc>
                <a:spcPct val="90000"/>
              </a:lnSpc>
            </a:pPr>
            <a:r>
              <a:rPr lang="es-ES" sz="1600" b="0" i="0" dirty="0">
                <a:effectLst/>
              </a:rPr>
              <a:t>Se pretende lograr un aprendizaje ubicuo, es decir que no ocurre sólo en el aula, sino en los lugares donde los estudiantes y socios comunitarios participan y en las interacciones cotidianas que se establecen con otros. </a:t>
            </a:r>
            <a:endParaRPr lang="es-ES" sz="1600" dirty="0"/>
          </a:p>
          <a:p>
            <a:pPr marL="177800" indent="-177800" rtl="0" fontAlgn="base">
              <a:lnSpc>
                <a:spcPct val="90000"/>
              </a:lnSpc>
            </a:pPr>
            <a:r>
              <a:rPr lang="es-ES" sz="1600" b="0" i="0" dirty="0">
                <a:effectLst/>
              </a:rPr>
              <a:t>Se ´promueve la autorregulación y empoderamiento de los estudiantes y socios. El conectivismo se caracteriza por que las conexiones, se alimentan y mantienen para facilitar el aprendizaje continuo, lo que aumenta la sostenibilidad del proyecto. </a:t>
            </a:r>
          </a:p>
          <a:p>
            <a:pPr>
              <a:lnSpc>
                <a:spcPct val="90000"/>
              </a:lnSpc>
            </a:pPr>
            <a:endParaRPr lang="es-CL" sz="1400" dirty="0"/>
          </a:p>
        </p:txBody>
      </p:sp>
    </p:spTree>
    <p:extLst>
      <p:ext uri="{BB962C8B-B14F-4D97-AF65-F5344CB8AC3E}">
        <p14:creationId xmlns:p14="http://schemas.microsoft.com/office/powerpoint/2010/main" val="602367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D0D03-50DA-9D49-A829-9AE41463B320}"/>
              </a:ext>
            </a:extLst>
          </p:cNvPr>
          <p:cNvSpPr>
            <a:spLocks noGrp="1"/>
          </p:cNvSpPr>
          <p:nvPr>
            <p:ph type="title"/>
          </p:nvPr>
        </p:nvSpPr>
        <p:spPr/>
        <p:txBody>
          <a:bodyPr/>
          <a:lstStyle/>
          <a:p>
            <a:r>
              <a:rPr lang="es-ES" dirty="0"/>
              <a:t>Desarrollo del programa educativo</a:t>
            </a:r>
            <a:endParaRPr lang="es-CL" dirty="0"/>
          </a:p>
        </p:txBody>
      </p:sp>
      <p:sp>
        <p:nvSpPr>
          <p:cNvPr id="3" name="Marcador de contenido 2">
            <a:extLst>
              <a:ext uri="{FF2B5EF4-FFF2-40B4-BE49-F238E27FC236}">
                <a16:creationId xmlns:a16="http://schemas.microsoft.com/office/drawing/2014/main" id="{C8C72BE8-C4F8-4E57-5EEA-4F48CE99CB1E}"/>
              </a:ext>
            </a:extLst>
          </p:cNvPr>
          <p:cNvSpPr>
            <a:spLocks noGrp="1"/>
          </p:cNvSpPr>
          <p:nvPr>
            <p:ph idx="1"/>
          </p:nvPr>
        </p:nvSpPr>
        <p:spPr>
          <a:xfrm>
            <a:off x="457200" y="1166018"/>
            <a:ext cx="8229600" cy="2845737"/>
          </a:xfrm>
        </p:spPr>
        <p:txBody>
          <a:bodyPr/>
          <a:lstStyle/>
          <a:p>
            <a:pPr marL="177800" indent="-177800" algn="just" rtl="0" fontAlgn="base"/>
            <a:r>
              <a:rPr lang="es-ES" sz="1600" b="0" i="0" dirty="0">
                <a:solidFill>
                  <a:srgbClr val="000000"/>
                </a:solidFill>
                <a:effectLst/>
                <a:latin typeface="Calibri" panose="020F0502020204030204" pitchFamily="34" charset="0"/>
              </a:rPr>
              <a:t>Para el desarrollo del cuidado personal y autocuidado, se propone el uso de la teoría de enfermería de la Dra. Jean Watson de la ciencia del cuidado humano unitario, considerando los </a:t>
            </a:r>
            <a:r>
              <a:rPr lang="es-ES" sz="1600" b="0" i="0">
                <a:solidFill>
                  <a:srgbClr val="000000"/>
                </a:solidFill>
                <a:effectLst/>
                <a:latin typeface="Calibri" panose="020F0502020204030204" pitchFamily="34" charset="0"/>
              </a:rPr>
              <a:t>factores caritas </a:t>
            </a:r>
            <a:r>
              <a:rPr lang="es-ES" sz="1600" b="0" i="0" dirty="0">
                <a:solidFill>
                  <a:srgbClr val="000000"/>
                </a:solidFill>
                <a:effectLst/>
                <a:latin typeface="Calibri" panose="020F0502020204030204" pitchFamily="34" charset="0"/>
              </a:rPr>
              <a:t>de cuidar con cariño, trabajando con los socios participantes y estudiantes en el descubrimiento de sus microprácticas de cuidado, ecuanimidad y autoconciencia para la sanación. </a:t>
            </a:r>
            <a:endParaRPr lang="es-ES" sz="2000" b="0" i="0" dirty="0">
              <a:solidFill>
                <a:srgbClr val="000000"/>
              </a:solidFill>
              <a:effectLst/>
              <a:latin typeface="Segoe UI" panose="020B0502040204020203" pitchFamily="34" charset="0"/>
            </a:endParaRPr>
          </a:p>
          <a:p>
            <a:pPr marL="177800" indent="-177800" algn="just"/>
            <a:r>
              <a:rPr lang="es-ES" sz="1600" b="0" i="0" dirty="0">
                <a:solidFill>
                  <a:srgbClr val="000000"/>
                </a:solidFill>
                <a:effectLst/>
                <a:latin typeface="Calibri" panose="020F0502020204030204" pitchFamily="34" charset="0"/>
              </a:rPr>
              <a:t>La metodología incluye también arteterapia en enfermería. Para poder lograr participación en </a:t>
            </a:r>
            <a:r>
              <a:rPr lang="es-ES" sz="1600" dirty="0">
                <a:solidFill>
                  <a:srgbClr val="000000"/>
                </a:solidFill>
                <a:latin typeface="Calibri" panose="020F0502020204030204" pitchFamily="34" charset="0"/>
              </a:rPr>
              <a:t>actividades presenciales, los </a:t>
            </a:r>
            <a:r>
              <a:rPr lang="es-ES" sz="1600" b="0" i="0" dirty="0">
                <a:solidFill>
                  <a:srgbClr val="000000"/>
                </a:solidFill>
                <a:effectLst/>
                <a:latin typeface="Calibri" panose="020F0502020204030204" pitchFamily="34" charset="0"/>
              </a:rPr>
              <a:t>cuidadores serán reemplazados en su rol de cuidador en el domicilio durante las capacitaciones y simulación por los estudiantes. </a:t>
            </a:r>
            <a:endParaRPr lang="es-ES" sz="2000" b="0" i="0" dirty="0">
              <a:solidFill>
                <a:srgbClr val="000000"/>
              </a:solidFill>
              <a:effectLst/>
              <a:latin typeface="Segoe UI" panose="020B0502040204020203" pitchFamily="34" charset="0"/>
            </a:endParaRPr>
          </a:p>
          <a:p>
            <a:endParaRPr lang="es-CL" sz="2000" dirty="0"/>
          </a:p>
        </p:txBody>
      </p:sp>
      <p:pic>
        <p:nvPicPr>
          <p:cNvPr id="2050" name="Picture 2" descr="Ver las imágenes de origen">
            <a:extLst>
              <a:ext uri="{FF2B5EF4-FFF2-40B4-BE49-F238E27FC236}">
                <a16:creationId xmlns:a16="http://schemas.microsoft.com/office/drawing/2014/main" id="{4AD39FE0-F7D6-90B6-47A0-A55F8F310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922" y="3330251"/>
            <a:ext cx="4882719" cy="3253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353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98C18-D5CE-5D02-7B0D-55C4091F5589}"/>
              </a:ext>
            </a:extLst>
          </p:cNvPr>
          <p:cNvSpPr>
            <a:spLocks noGrp="1"/>
          </p:cNvSpPr>
          <p:nvPr>
            <p:ph type="title"/>
          </p:nvPr>
        </p:nvSpPr>
        <p:spPr/>
        <p:txBody>
          <a:bodyPr/>
          <a:lstStyle/>
          <a:p>
            <a:r>
              <a:rPr lang="es-ES" sz="3200" b="1" i="0" dirty="0">
                <a:effectLst/>
                <a:latin typeface="Calibri" panose="020F0502020204030204" pitchFamily="34" charset="0"/>
              </a:rPr>
              <a:t>Resultados esperados</a:t>
            </a:r>
            <a:r>
              <a:rPr lang="es-ES" sz="3200" b="0" i="0" dirty="0">
                <a:effectLst/>
                <a:latin typeface="Calibri" panose="020F0502020204030204" pitchFamily="34" charset="0"/>
              </a:rPr>
              <a:t> </a:t>
            </a:r>
            <a:endParaRPr lang="es-CL" sz="4400" dirty="0"/>
          </a:p>
        </p:txBody>
      </p:sp>
      <p:sp>
        <p:nvSpPr>
          <p:cNvPr id="3" name="Marcador de contenido 2">
            <a:extLst>
              <a:ext uri="{FF2B5EF4-FFF2-40B4-BE49-F238E27FC236}">
                <a16:creationId xmlns:a16="http://schemas.microsoft.com/office/drawing/2014/main" id="{2ADF879A-BF09-1C59-18A7-43C6E1805BBD}"/>
              </a:ext>
            </a:extLst>
          </p:cNvPr>
          <p:cNvSpPr>
            <a:spLocks noGrp="1"/>
          </p:cNvSpPr>
          <p:nvPr>
            <p:ph idx="1"/>
          </p:nvPr>
        </p:nvSpPr>
        <p:spPr>
          <a:xfrm>
            <a:off x="785674" y="1458159"/>
            <a:ext cx="8229600" cy="4525963"/>
          </a:xfrm>
        </p:spPr>
        <p:txBody>
          <a:bodyPr/>
          <a:lstStyle/>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Contar con un programa innovador y sostenible de certificación de cuidadores de personas dependientes. </a:t>
            </a:r>
          </a:p>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Satisfacción de los usuarios con el cuidado recibido. </a:t>
            </a:r>
          </a:p>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Nivel de Autocuidado del cuidador </a:t>
            </a:r>
          </a:p>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Nivel de sobrecarga del cuidador </a:t>
            </a:r>
          </a:p>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Trabajo intergeneracion</a:t>
            </a:r>
            <a:r>
              <a:rPr lang="es-ES" sz="1800" dirty="0">
                <a:solidFill>
                  <a:srgbClr val="000000"/>
                </a:solidFill>
                <a:latin typeface="Calibri" panose="020F0502020204030204" pitchFamily="34" charset="0"/>
              </a:rPr>
              <a:t>al y de arteterapia </a:t>
            </a:r>
            <a:r>
              <a:rPr lang="es-ES" sz="1800" b="0" i="0" dirty="0">
                <a:solidFill>
                  <a:srgbClr val="000000"/>
                </a:solidFill>
                <a:effectLst/>
                <a:latin typeface="Calibri" panose="020F0502020204030204" pitchFamily="34" charset="0"/>
              </a:rPr>
              <a:t>entre estudiantes, cuidadores y personas dependientes. </a:t>
            </a:r>
          </a:p>
          <a:p>
            <a:r>
              <a:rPr lang="es-ES" sz="1800" dirty="0">
                <a:solidFill>
                  <a:srgbClr val="000000"/>
                </a:solidFill>
                <a:latin typeface="Calibri" panose="020F0502020204030204" pitchFamily="34" charset="0"/>
              </a:rPr>
              <a:t>Registro de actividades de VCM en SISE </a:t>
            </a:r>
          </a:p>
          <a:p>
            <a:pPr algn="l" rtl="0" fontAlgn="base">
              <a:buFont typeface="Arial" panose="020B0604020202020204" pitchFamily="34" charset="0"/>
              <a:buChar char="•"/>
            </a:pPr>
            <a:r>
              <a:rPr lang="es-ES" sz="1800" b="0" i="0" dirty="0">
                <a:solidFill>
                  <a:srgbClr val="000000"/>
                </a:solidFill>
                <a:effectLst/>
                <a:latin typeface="Calibri" panose="020F0502020204030204" pitchFamily="34" charset="0"/>
              </a:rPr>
              <a:t>A largo plazo cuidadores con puestos de trabajo remunerado  </a:t>
            </a:r>
          </a:p>
        </p:txBody>
      </p:sp>
    </p:spTree>
    <p:extLst>
      <p:ext uri="{BB962C8B-B14F-4D97-AF65-F5344CB8AC3E}">
        <p14:creationId xmlns:p14="http://schemas.microsoft.com/office/powerpoint/2010/main" val="1446868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0D23DA-706C-7354-07FE-9D5FA20D291F}"/>
              </a:ext>
            </a:extLst>
          </p:cNvPr>
          <p:cNvSpPr>
            <a:spLocks noGrp="1"/>
          </p:cNvSpPr>
          <p:nvPr>
            <p:ph type="title"/>
          </p:nvPr>
        </p:nvSpPr>
        <p:spPr/>
        <p:txBody>
          <a:bodyPr/>
          <a:lstStyle/>
          <a:p>
            <a:r>
              <a:rPr lang="es-ES" sz="3200" b="1" i="0" dirty="0">
                <a:effectLst/>
                <a:latin typeface="Calibri" panose="020F0502020204030204" pitchFamily="34" charset="0"/>
              </a:rPr>
              <a:t>Sostenibilidad</a:t>
            </a:r>
            <a:r>
              <a:rPr lang="es-ES" sz="3200" b="0" i="0" dirty="0">
                <a:effectLst/>
                <a:latin typeface="Calibri" panose="020F0502020204030204" pitchFamily="34" charset="0"/>
              </a:rPr>
              <a:t> </a:t>
            </a:r>
            <a:r>
              <a:rPr lang="es-ES" sz="3200" b="1" i="0" dirty="0">
                <a:effectLst/>
                <a:latin typeface="Calibri" panose="020F0502020204030204" pitchFamily="34" charset="0"/>
              </a:rPr>
              <a:t>e Innovación Social</a:t>
            </a:r>
            <a:r>
              <a:rPr lang="es-ES" sz="3200" b="0" i="0" dirty="0">
                <a:effectLst/>
                <a:latin typeface="Calibri" panose="020F0502020204030204" pitchFamily="34" charset="0"/>
              </a:rPr>
              <a:t> </a:t>
            </a:r>
            <a:endParaRPr lang="es-CL" sz="4400" dirty="0"/>
          </a:p>
        </p:txBody>
      </p:sp>
      <p:sp>
        <p:nvSpPr>
          <p:cNvPr id="3" name="Marcador de contenido 2">
            <a:extLst>
              <a:ext uri="{FF2B5EF4-FFF2-40B4-BE49-F238E27FC236}">
                <a16:creationId xmlns:a16="http://schemas.microsoft.com/office/drawing/2014/main" id="{9117BAD0-DC1C-B7EF-0173-59310EBAA8B9}"/>
              </a:ext>
            </a:extLst>
          </p:cNvPr>
          <p:cNvSpPr>
            <a:spLocks noGrp="1"/>
          </p:cNvSpPr>
          <p:nvPr>
            <p:ph idx="1"/>
          </p:nvPr>
        </p:nvSpPr>
        <p:spPr>
          <a:xfrm>
            <a:off x="457200" y="1476737"/>
            <a:ext cx="8229600" cy="4525963"/>
          </a:xfrm>
        </p:spPr>
        <p:txBody>
          <a:bodyPr/>
          <a:lstStyle/>
          <a:p>
            <a:pPr algn="just" rtl="0" fontAlgn="base"/>
            <a:r>
              <a:rPr lang="es-ES" sz="1800" b="0" i="0" dirty="0">
                <a:solidFill>
                  <a:srgbClr val="000000"/>
                </a:solidFill>
                <a:effectLst/>
                <a:latin typeface="Calibri" panose="020F0502020204030204" pitchFamily="34" charset="0"/>
              </a:rPr>
              <a:t>Se busca conectar y desarrollar las capacidades de las y los estudiantes de enfermería como lideres y  agentes de cambio, para que puedan entregar un servicio de capacitación integral en el cuidado de personas con dependencia, entre ellos personas mayores y con discapacidad. </a:t>
            </a:r>
            <a:endParaRPr lang="es-ES" b="0" i="0" dirty="0">
              <a:solidFill>
                <a:srgbClr val="000000"/>
              </a:solidFill>
              <a:effectLst/>
              <a:latin typeface="Segoe UI" panose="020B0502040204020203" pitchFamily="34" charset="0"/>
            </a:endParaRPr>
          </a:p>
          <a:p>
            <a:pPr algn="l" rtl="0" fontAlgn="base"/>
            <a:r>
              <a:rPr lang="es-ES" sz="1800" b="0" i="0" dirty="0">
                <a:solidFill>
                  <a:srgbClr val="000000"/>
                </a:solidFill>
                <a:effectLst/>
                <a:latin typeface="Calibri" panose="020F0502020204030204" pitchFamily="34" charset="0"/>
              </a:rPr>
              <a:t>La estructura propuesta permitirá realizar una inversión de carácter social en la creación de una plataforma educativa virtual y la incorporación de esta área de disciplinar y profundización al plan de estudios de enfermería. Esto involucrada la participación de la comunidad destinataria en el proceso de diseño, gestión y evaluación del proyecto. </a:t>
            </a:r>
          </a:p>
          <a:p>
            <a:pPr algn="l" rtl="0" fontAlgn="base"/>
            <a:r>
              <a:rPr lang="es-ES" sz="1800" b="0" i="0" dirty="0">
                <a:solidFill>
                  <a:srgbClr val="000000"/>
                </a:solidFill>
                <a:effectLst/>
                <a:latin typeface="Calibri" panose="020F0502020204030204" pitchFamily="34" charset="0"/>
              </a:rPr>
              <a:t>Como resultado de la formación los miembros de la comunidad podrán acceder a una certificación que les permitirá optar por prestar estos servicios de manera remunerada y/o gratuita a sus familiares o cercanos, creando fuentes de trabajo y un cuidado integral, seguro y de calidad.</a:t>
            </a:r>
          </a:p>
        </p:txBody>
      </p:sp>
    </p:spTree>
    <p:extLst>
      <p:ext uri="{BB962C8B-B14F-4D97-AF65-F5344CB8AC3E}">
        <p14:creationId xmlns:p14="http://schemas.microsoft.com/office/powerpoint/2010/main" val="2985513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59D81D-FB81-F99A-829F-4303D7BF6B88}"/>
              </a:ext>
            </a:extLst>
          </p:cNvPr>
          <p:cNvSpPr>
            <a:spLocks noGrp="1"/>
          </p:cNvSpPr>
          <p:nvPr>
            <p:ph type="title"/>
          </p:nvPr>
        </p:nvSpPr>
        <p:spPr/>
        <p:txBody>
          <a:bodyPr/>
          <a:lstStyle/>
          <a:p>
            <a:r>
              <a:rPr lang="es-ES" dirty="0" err="1"/>
              <a:t>Digitalizacion</a:t>
            </a:r>
            <a:r>
              <a:rPr lang="es-ES" dirty="0"/>
              <a:t> </a:t>
            </a:r>
            <a:endParaRPr lang="es-CL" dirty="0"/>
          </a:p>
        </p:txBody>
      </p:sp>
      <p:sp>
        <p:nvSpPr>
          <p:cNvPr id="3" name="Marcador de contenido 2">
            <a:extLst>
              <a:ext uri="{FF2B5EF4-FFF2-40B4-BE49-F238E27FC236}">
                <a16:creationId xmlns:a16="http://schemas.microsoft.com/office/drawing/2014/main" id="{893A7F22-55D7-835F-F2F2-C745775CE073}"/>
              </a:ext>
            </a:extLst>
          </p:cNvPr>
          <p:cNvSpPr>
            <a:spLocks noGrp="1"/>
          </p:cNvSpPr>
          <p:nvPr>
            <p:ph idx="1"/>
          </p:nvPr>
        </p:nvSpPr>
        <p:spPr>
          <a:xfrm>
            <a:off x="350668" y="1067542"/>
            <a:ext cx="8229600" cy="4525963"/>
          </a:xfrm>
        </p:spPr>
        <p:txBody>
          <a:bodyPr/>
          <a:lstStyle/>
          <a:p>
            <a:pPr algn="just" rtl="0" fontAlgn="base"/>
            <a:r>
              <a:rPr lang="es-ES" sz="1800" b="0" i="0" dirty="0">
                <a:solidFill>
                  <a:srgbClr val="000000"/>
                </a:solidFill>
                <a:effectLst/>
                <a:latin typeface="Calibri" panose="020F0502020204030204" pitchFamily="34" charset="0"/>
              </a:rPr>
              <a:t>Cuenta con un diagnóstico de alfabetización digital de los cuidadores mediante encuesta de recursos de internet, según los resultados se realizará capacitación para uso de aula virtual en modalidad presencial en campus lo cañas de la universidad. </a:t>
            </a:r>
            <a:endParaRPr lang="es-ES" b="0" i="0" dirty="0">
              <a:solidFill>
                <a:srgbClr val="000000"/>
              </a:solidFill>
              <a:effectLst/>
              <a:latin typeface="Segoe UI" panose="020B0502040204020203" pitchFamily="34" charset="0"/>
            </a:endParaRPr>
          </a:p>
          <a:p>
            <a:pPr algn="just" rtl="0" fontAlgn="base"/>
            <a:r>
              <a:rPr lang="es-ES" sz="1800" b="0" i="0" dirty="0">
                <a:solidFill>
                  <a:srgbClr val="000000"/>
                </a:solidFill>
                <a:effectLst/>
                <a:latin typeface="Calibri" panose="020F0502020204030204" pitchFamily="34" charset="0"/>
              </a:rPr>
              <a:t>Se realizará capacitación presencial con apoyo de uso de aula virtual, OAR y capsulas de aprendizaje validadas con metodología de Mendoza, construido en conjunto con los estudiantes, docentes y socios comunitarios. Recurso digital accesible, interoperable y reusable en cualquier contexto y momento, para la formación de los estudiantes y cuidadores, lo cual imprime originalidad a este proyecto. Se determinará su impacto en el aprendizaje, motivación, eficacia del cuidado y satisfacción de los socios comunitarios. </a:t>
            </a:r>
          </a:p>
          <a:p>
            <a:pPr algn="just" rtl="0" fontAlgn="base"/>
            <a:r>
              <a:rPr lang="es-ES" sz="1800" b="0" i="0" dirty="0">
                <a:solidFill>
                  <a:srgbClr val="000000"/>
                </a:solidFill>
                <a:effectLst/>
                <a:latin typeface="Calibri" panose="020F0502020204030204" pitchFamily="34" charset="0"/>
              </a:rPr>
              <a:t>Para la enseñanza del registro de actividades de cuidado por parte de los cuidadores se propone la construcción de una ficha clinica basada en web, que permita el registro de actividades básicas de cuidado esenciales para de seguimiento de las personas mayores u otros en condición de dependencia en el hogar. Para esto se trabajará, con la empresa de software clínicos Syntesis.</a:t>
            </a:r>
            <a:endParaRPr lang="es-CL" dirty="0"/>
          </a:p>
        </p:txBody>
      </p:sp>
    </p:spTree>
    <p:extLst>
      <p:ext uri="{BB962C8B-B14F-4D97-AF65-F5344CB8AC3E}">
        <p14:creationId xmlns:p14="http://schemas.microsoft.com/office/powerpoint/2010/main" val="214508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116862-8A01-BCED-7B46-0065F58295C7}"/>
              </a:ext>
            </a:extLst>
          </p:cNvPr>
          <p:cNvSpPr>
            <a:spLocks noGrp="1"/>
          </p:cNvSpPr>
          <p:nvPr>
            <p:ph type="title"/>
          </p:nvPr>
        </p:nvSpPr>
        <p:spPr>
          <a:xfrm>
            <a:off x="457200" y="274638"/>
            <a:ext cx="8229600" cy="323878"/>
          </a:xfrm>
        </p:spPr>
        <p:txBody>
          <a:bodyPr wrap="square" anchor="ctr">
            <a:normAutofit fontScale="90000"/>
          </a:bodyPr>
          <a:lstStyle/>
          <a:p>
            <a:pPr>
              <a:lnSpc>
                <a:spcPct val="90000"/>
              </a:lnSpc>
            </a:pPr>
            <a:r>
              <a:rPr lang="es-ES" sz="4000" dirty="0"/>
              <a:t>Desafíos</a:t>
            </a:r>
            <a:r>
              <a:rPr lang="es-ES" sz="1800" dirty="0"/>
              <a:t>  </a:t>
            </a:r>
            <a:endParaRPr lang="es-CL" sz="1800" dirty="0"/>
          </a:p>
        </p:txBody>
      </p:sp>
      <p:sp>
        <p:nvSpPr>
          <p:cNvPr id="3" name="Marcador de contenido 2">
            <a:extLst>
              <a:ext uri="{FF2B5EF4-FFF2-40B4-BE49-F238E27FC236}">
                <a16:creationId xmlns:a16="http://schemas.microsoft.com/office/drawing/2014/main" id="{86C36BD0-92C2-F750-333E-A2EE02EAB27B}"/>
              </a:ext>
            </a:extLst>
          </p:cNvPr>
          <p:cNvSpPr>
            <a:spLocks noGrp="1"/>
          </p:cNvSpPr>
          <p:nvPr>
            <p:ph sz="half" idx="1"/>
          </p:nvPr>
        </p:nvSpPr>
        <p:spPr>
          <a:xfrm>
            <a:off x="559294" y="1296139"/>
            <a:ext cx="4012706" cy="4660777"/>
          </a:xfrm>
        </p:spPr>
        <p:txBody>
          <a:bodyPr wrap="square" anchor="t">
            <a:normAutofit/>
          </a:bodyPr>
          <a:lstStyle/>
          <a:p>
            <a:pPr>
              <a:lnSpc>
                <a:spcPct val="90000"/>
              </a:lnSpc>
            </a:pPr>
            <a:r>
              <a:rPr lang="es-ES" sz="1800" dirty="0"/>
              <a:t>Este proyecto es un gran desafío desde lo educativo ya que involucra innovación, digitalización, aprendizaje conectivista, diseñado por los estudiantes, validado por los cuidadores y expertos.</a:t>
            </a:r>
          </a:p>
          <a:p>
            <a:pPr>
              <a:lnSpc>
                <a:spcPct val="90000"/>
              </a:lnSpc>
            </a:pPr>
            <a:r>
              <a:rPr lang="es-ES" sz="1800" dirty="0"/>
              <a:t>Desde la VCM implica un perspectiva intergeneracional  y una propuesta creativa apoyo como es el arteterapia. </a:t>
            </a:r>
          </a:p>
          <a:p>
            <a:pPr>
              <a:lnSpc>
                <a:spcPct val="90000"/>
              </a:lnSpc>
            </a:pPr>
            <a:r>
              <a:rPr lang="es-ES" sz="1800" dirty="0"/>
              <a:t>Desde el cuidado  implica el trabajar con la ciencia del cuidado unitaria, que promueve un cuidado transpersonal, donde los docentes, estudiantes, cuidadores y persona mayor podrán crear espacios de sanación </a:t>
            </a:r>
            <a:endParaRPr lang="es-CL" sz="1800" dirty="0"/>
          </a:p>
        </p:txBody>
      </p:sp>
      <p:pic>
        <p:nvPicPr>
          <p:cNvPr id="6146" name="Picture 2" descr="Ver las imágenes de origen">
            <a:extLst>
              <a:ext uri="{FF2B5EF4-FFF2-40B4-BE49-F238E27FC236}">
                <a16:creationId xmlns:a16="http://schemas.microsoft.com/office/drawing/2014/main" id="{AE874C1C-A4B8-1466-8BD7-4342D7798E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30" r="12445" b="-2"/>
          <a:stretch/>
        </p:blipFill>
        <p:spPr bwMode="auto">
          <a:xfrm>
            <a:off x="5161128" y="2175029"/>
            <a:ext cx="3525671" cy="3951136"/>
          </a:xfrm>
          <a:prstGeom prst="rect">
            <a:avLst/>
          </a:prstGeom>
          <a:solidFill>
            <a:srgbClr val="FFFFFF"/>
          </a:solidFill>
        </p:spPr>
      </p:pic>
    </p:spTree>
    <p:extLst>
      <p:ext uri="{BB962C8B-B14F-4D97-AF65-F5344CB8AC3E}">
        <p14:creationId xmlns:p14="http://schemas.microsoft.com/office/powerpoint/2010/main" val="495236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E6D450-1096-3DC3-606B-E28700D1777F}"/>
              </a:ext>
            </a:extLst>
          </p:cNvPr>
          <p:cNvSpPr>
            <a:spLocks noGrp="1"/>
          </p:cNvSpPr>
          <p:nvPr>
            <p:ph type="title"/>
          </p:nvPr>
        </p:nvSpPr>
        <p:spPr/>
        <p:txBody>
          <a:bodyPr/>
          <a:lstStyle/>
          <a:p>
            <a:r>
              <a:rPr lang="es-ES" dirty="0"/>
              <a:t>Referencias </a:t>
            </a:r>
            <a:endParaRPr lang="es-CL" dirty="0"/>
          </a:p>
        </p:txBody>
      </p:sp>
      <p:sp>
        <p:nvSpPr>
          <p:cNvPr id="3" name="Marcador de contenido 2">
            <a:extLst>
              <a:ext uri="{FF2B5EF4-FFF2-40B4-BE49-F238E27FC236}">
                <a16:creationId xmlns:a16="http://schemas.microsoft.com/office/drawing/2014/main" id="{B9277C83-496F-3958-B1CE-E52D129A849A}"/>
              </a:ext>
            </a:extLst>
          </p:cNvPr>
          <p:cNvSpPr>
            <a:spLocks noGrp="1"/>
          </p:cNvSpPr>
          <p:nvPr>
            <p:ph idx="1"/>
          </p:nvPr>
        </p:nvSpPr>
        <p:spPr/>
        <p:txBody>
          <a:bodyPr/>
          <a:lstStyle/>
          <a:p>
            <a:pPr algn="l" rtl="0" fontAlgn="base">
              <a:buFont typeface="+mj-lt"/>
              <a:buAutoNum type="arabicPeriod"/>
            </a:pPr>
            <a:r>
              <a:rPr lang="es-ES" sz="1800" b="0" i="0" dirty="0">
                <a:solidFill>
                  <a:srgbClr val="000000"/>
                </a:solidFill>
                <a:effectLst/>
                <a:latin typeface="Calibri" panose="020F0502020204030204" pitchFamily="34" charset="0"/>
              </a:rPr>
              <a:t>Perspectivas de la población mundial - División de población - Naciones Unidas [Internet]. [citado 28 de septiembre de 2020]. Disponible en: https://population.un.org/wpp/Download/ Standard/Population/ </a:t>
            </a:r>
          </a:p>
          <a:p>
            <a:pPr algn="l" rtl="0" fontAlgn="base">
              <a:buFont typeface="+mj-lt"/>
              <a:buAutoNum type="arabicPeriod" startAt="2"/>
            </a:pPr>
            <a:r>
              <a:rPr lang="es-ES" sz="1800" b="0" i="0" dirty="0">
                <a:solidFill>
                  <a:srgbClr val="000000"/>
                </a:solidFill>
                <a:effectLst/>
                <a:latin typeface="Calibri" panose="020F0502020204030204" pitchFamily="34" charset="0"/>
              </a:rPr>
              <a:t> </a:t>
            </a:r>
            <a:r>
              <a:rPr lang="es-ES" sz="1800" b="0" i="0" dirty="0" err="1">
                <a:solidFill>
                  <a:srgbClr val="000000"/>
                </a:solidFill>
                <a:effectLst/>
                <a:latin typeface="Calibri" panose="020F0502020204030204" pitchFamily="34" charset="0"/>
              </a:rPr>
              <a:t>Fried</a:t>
            </a:r>
            <a:r>
              <a:rPr lang="es-ES" sz="1800" b="0" i="0" dirty="0">
                <a:solidFill>
                  <a:srgbClr val="000000"/>
                </a:solidFill>
                <a:effectLst/>
                <a:latin typeface="Calibri" panose="020F0502020204030204" pitchFamily="34" charset="0"/>
              </a:rPr>
              <a:t> LP, Tangen CM, </a:t>
            </a:r>
            <a:r>
              <a:rPr lang="es-ES" sz="1800" b="0" i="0" dirty="0" err="1">
                <a:solidFill>
                  <a:srgbClr val="000000"/>
                </a:solidFill>
                <a:effectLst/>
                <a:latin typeface="Calibri" panose="020F0502020204030204" pitchFamily="34" charset="0"/>
              </a:rPr>
              <a:t>Walston</a:t>
            </a:r>
            <a:r>
              <a:rPr lang="es-ES" sz="1800" b="0" i="0" dirty="0">
                <a:solidFill>
                  <a:srgbClr val="000000"/>
                </a:solidFill>
                <a:effectLst/>
                <a:latin typeface="Calibri" panose="020F0502020204030204" pitchFamily="34" charset="0"/>
              </a:rPr>
              <a:t> J, Newman AB, Hirsch C, Gottdiener J, et al. Frailty in Older AdultsEvidence for a Phenotype. J Gerontol Ser A. 1 de marzo de 2001;56(3):M146-57. </a:t>
            </a:r>
          </a:p>
          <a:p>
            <a:pPr algn="l" rtl="0" fontAlgn="base">
              <a:buFont typeface="+mj-lt"/>
              <a:buAutoNum type="arabicPeriod" startAt="3"/>
            </a:pPr>
            <a:r>
              <a:rPr lang="es-ES" sz="1800" b="0" i="0" dirty="0">
                <a:solidFill>
                  <a:srgbClr val="000000"/>
                </a:solidFill>
                <a:effectLst/>
                <a:latin typeface="Calibri" panose="020F0502020204030204" pitchFamily="34" charset="0"/>
              </a:rPr>
              <a:t>SENAMA. Encuesta Casen 2017. Adultos Mayores: Síntesis de Resultados [Internet]. [citado 28 de septiembre de 2020]. Disponible en: http://observatorio.ministeriodesarrollosocial.gob.cl/ casen-multidimensional/casen/</a:t>
            </a:r>
            <a:r>
              <a:rPr lang="es-ES" sz="1800" b="0" i="0" dirty="0" err="1">
                <a:solidFill>
                  <a:srgbClr val="000000"/>
                </a:solidFill>
                <a:effectLst/>
                <a:latin typeface="Calibri" panose="020F0502020204030204" pitchFamily="34" charset="0"/>
              </a:rPr>
              <a:t>docs</a:t>
            </a:r>
            <a:r>
              <a:rPr lang="es-ES" sz="1800" b="0" i="0" dirty="0">
                <a:solidFill>
                  <a:srgbClr val="000000"/>
                </a:solidFill>
                <a:effectLst/>
                <a:latin typeface="Calibri" panose="020F0502020204030204" pitchFamily="34" charset="0"/>
              </a:rPr>
              <a:t>/Resultados_Adulto_Mayores_casen_2017.pdf </a:t>
            </a:r>
          </a:p>
          <a:p>
            <a:pPr algn="l" rtl="0" fontAlgn="base">
              <a:buFont typeface="+mj-lt"/>
              <a:buAutoNum type="arabicPeriod" startAt="4"/>
            </a:pPr>
            <a:r>
              <a:rPr lang="es-ES" sz="1800" b="0" i="0" dirty="0">
                <a:solidFill>
                  <a:srgbClr val="000000"/>
                </a:solidFill>
                <a:effectLst/>
                <a:latin typeface="Calibri" panose="020F0502020204030204" pitchFamily="34" charset="0"/>
              </a:rPr>
              <a:t>Villalobos, P. Panorama de la dependencia en Chile: avances y desafíos. Rev. Médica Chile. 2019;147(1):83-90. </a:t>
            </a:r>
          </a:p>
          <a:p>
            <a:pPr algn="l" rtl="0" fontAlgn="base">
              <a:buFont typeface="+mj-lt"/>
              <a:buAutoNum type="arabicPeriod" startAt="5"/>
            </a:pPr>
            <a:r>
              <a:rPr lang="es-ES" sz="1800" b="0" i="0" dirty="0">
                <a:solidFill>
                  <a:srgbClr val="000000"/>
                </a:solidFill>
                <a:effectLst/>
                <a:latin typeface="Calibri" panose="020F0502020204030204" pitchFamily="34" charset="0"/>
              </a:rPr>
              <a:t>De </a:t>
            </a:r>
            <a:r>
              <a:rPr lang="es-ES" sz="1800" b="0" i="0" dirty="0" err="1">
                <a:solidFill>
                  <a:srgbClr val="000000"/>
                </a:solidFill>
                <a:effectLst/>
                <a:latin typeface="Calibri" panose="020F0502020204030204" pitchFamily="34" charset="0"/>
              </a:rPr>
              <a:t>Zwart</a:t>
            </a:r>
            <a:r>
              <a:rPr lang="es-ES" sz="1800" b="0" i="0" dirty="0">
                <a:solidFill>
                  <a:srgbClr val="000000"/>
                </a:solidFill>
                <a:effectLst/>
                <a:latin typeface="Calibri" panose="020F0502020204030204" pitchFamily="34" charset="0"/>
              </a:rPr>
              <a:t> P. The </a:t>
            </a:r>
            <a:r>
              <a:rPr lang="es-ES" sz="1800" b="0" i="0" dirty="0" err="1">
                <a:solidFill>
                  <a:srgbClr val="000000"/>
                </a:solidFill>
                <a:effectLst/>
                <a:latin typeface="Calibri" panose="020F0502020204030204" pitchFamily="34" charset="0"/>
              </a:rPr>
              <a:t>effect</a:t>
            </a:r>
            <a:r>
              <a:rPr lang="es-ES" sz="1800" b="0" i="0" dirty="0">
                <a:solidFill>
                  <a:srgbClr val="000000"/>
                </a:solidFill>
                <a:effectLst/>
                <a:latin typeface="Calibri" panose="020F0502020204030204" pitchFamily="34" charset="0"/>
              </a:rPr>
              <a:t> of </a:t>
            </a:r>
            <a:r>
              <a:rPr lang="es-ES" sz="1800" b="0" i="0" dirty="0" err="1">
                <a:solidFill>
                  <a:srgbClr val="000000"/>
                </a:solidFill>
                <a:effectLst/>
                <a:latin typeface="Calibri" panose="020F0502020204030204" pitchFamily="34" charset="0"/>
              </a:rPr>
              <a:t>providing</a:t>
            </a:r>
            <a:r>
              <a:rPr lang="es-ES" sz="1800" b="0" i="0" dirty="0">
                <a:solidFill>
                  <a:srgbClr val="000000"/>
                </a:solidFill>
                <a:effectLst/>
                <a:latin typeface="Calibri" panose="020F0502020204030204" pitchFamily="34" charset="0"/>
              </a:rPr>
              <a:t> informal care on </a:t>
            </a:r>
            <a:r>
              <a:rPr lang="es-ES" sz="1800" b="0" i="0" dirty="0" err="1">
                <a:solidFill>
                  <a:srgbClr val="000000"/>
                </a:solidFill>
                <a:effectLst/>
                <a:latin typeface="Calibri" panose="020F0502020204030204" pitchFamily="34" charset="0"/>
              </a:rPr>
              <a:t>caregiver's</a:t>
            </a:r>
            <a:r>
              <a:rPr lang="es-ES" sz="1800" b="0" i="0" dirty="0">
                <a:solidFill>
                  <a:srgbClr val="000000"/>
                </a:solidFill>
                <a:effectLst/>
                <a:latin typeface="Calibri" panose="020F0502020204030204" pitchFamily="34" charset="0"/>
              </a:rPr>
              <a:t> health. Master Thesis. Erasmus University Rotterdam, 2015 </a:t>
            </a:r>
          </a:p>
          <a:p>
            <a:endParaRPr lang="es-CL" dirty="0"/>
          </a:p>
        </p:txBody>
      </p:sp>
    </p:spTree>
    <p:extLst>
      <p:ext uri="{BB962C8B-B14F-4D97-AF65-F5344CB8AC3E}">
        <p14:creationId xmlns:p14="http://schemas.microsoft.com/office/powerpoint/2010/main" val="650219289"/>
      </p:ext>
    </p:extLst>
  </p:cSld>
  <p:clrMapOvr>
    <a:masterClrMapping/>
  </p:clrMapOvr>
</p:sld>
</file>

<file path=ppt/theme/theme1.xml><?xml version="1.0" encoding="utf-8"?>
<a:theme xmlns:a="http://schemas.openxmlformats.org/drawingml/2006/main" name="plantilla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ppt" id="{71884F98-33D0-405E-ADE4-CF35B56AD7E0}" vid="{6ABD048D-A32C-455D-98C7-A9DE8D9F20A3}"/>
    </a:ext>
  </a:extLst>
</a:theme>
</file>

<file path=docProps/app.xml><?xml version="1.0" encoding="utf-8"?>
<Properties xmlns="http://schemas.openxmlformats.org/officeDocument/2006/extended-properties" xmlns:vt="http://schemas.openxmlformats.org/officeDocument/2006/docPropsVTypes">
  <Template>plantilla ppt</Template>
  <TotalTime>162</TotalTime>
  <Words>2141</Words>
  <Application>Microsoft Office PowerPoint</Application>
  <PresentationFormat>Presentación en pantalla (4:3)</PresentationFormat>
  <Paragraphs>108</Paragraphs>
  <Slides>16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Segoe UI</vt:lpstr>
      <vt:lpstr>Times New Roman</vt:lpstr>
      <vt:lpstr>plantilla ppt</vt:lpstr>
      <vt:lpstr>Certificación de cuidadores en salud de personas con diferentes grados de dependencia </vt:lpstr>
      <vt:lpstr>Antecedentes </vt:lpstr>
      <vt:lpstr>Clasificación de la propuesta según su contribución a los Objetivos de Desarrollo Sostenible 2030 </vt:lpstr>
      <vt:lpstr>Equipo </vt:lpstr>
      <vt:lpstr>Problema </vt:lpstr>
      <vt:lpstr>Problema </vt:lpstr>
      <vt:lpstr>Alcance del proyecto</vt:lpstr>
      <vt:lpstr>Objetivos de intervención </vt:lpstr>
      <vt:lpstr>Aspectos Metodológicos </vt:lpstr>
      <vt:lpstr>Desarrollo del programa educativo</vt:lpstr>
      <vt:lpstr>Desarrollo del programa educativo</vt:lpstr>
      <vt:lpstr>Resultados esperados </vt:lpstr>
      <vt:lpstr>Sostenibilidad e Innovación Social </vt:lpstr>
      <vt:lpstr>Digitalizacion </vt:lpstr>
      <vt:lpstr>Desafíos  </vt:lpstr>
      <vt:lpstr>Referencias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Certificación de cuidadores en salud de personas con diferentes grados de dependencia </dc:title>
  <dc:creator>Erika Caballero Muñoz</dc:creator>
  <cp:lastModifiedBy>Erika Caballero Muñoz</cp:lastModifiedBy>
  <cp:revision>12</cp:revision>
  <dcterms:created xsi:type="dcterms:W3CDTF">2022-05-09T19:16:13Z</dcterms:created>
  <dcterms:modified xsi:type="dcterms:W3CDTF">2022-05-10T13:49:06Z</dcterms:modified>
</cp:coreProperties>
</file>